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62">
          <p15:clr>
            <a:srgbClr val="747775"/>
          </p15:clr>
        </p15:guide>
        <p15:guide id="2" pos="2762">
          <p15:clr>
            <a:srgbClr val="747775"/>
          </p15:clr>
        </p15:guide>
      </p15:sldGuideLst>
    </p:ext>
    <p:ext uri="GoogleSlidesCustomDataVersion2">
      <go:slidesCustomData xmlns:go="http://customooxmlschemas.google.com/" r:id="rId34" roundtripDataSignature="AMtx7mj9eO6UEPN0ol0rYsJMFUhRBA/c+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C603764-7B62-4302-8C75-96F9B6686F56}">
  <a:tblStyle styleId="{6C603764-7B62-4302-8C75-96F9B6686F56}" styleName="Table_0">
    <a:wholeTbl>
      <a:tcTxStyle b="off" i="off">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62" orient="horz"/>
        <p:guide pos="2762"/>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12" Type="http://schemas.openxmlformats.org/officeDocument/2006/relationships/slide" Target="slides/slide6.xml"/><Relationship Id="rId34" Type="http://customschemas.google.com/relationships/presentationmetadata" Target="meta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2.jp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 name="Shape 48"/>
        <p:cNvGrpSpPr/>
        <p:nvPr/>
      </p:nvGrpSpPr>
      <p:grpSpPr>
        <a:xfrm>
          <a:off x="0" y="0"/>
          <a:ext cx="0" cy="0"/>
          <a:chOff x="0" y="0"/>
          <a:chExt cx="0" cy="0"/>
        </a:xfrm>
      </p:grpSpPr>
      <p:sp>
        <p:nvSpPr>
          <p:cNvPr id="49" name="Google Shape;49;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27" name="Google Shape;127;p1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33" name="Google Shape;133;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39" name="Google Shape;139;p1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45" name="Google Shape;145;p1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51" name="Google Shape;151;p1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57" name="Google Shape;157;p1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63" name="Google Shape;163;p1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69" name="Google Shape;169;p1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75" name="Google Shape;175;p1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82" name="Google Shape;182;p1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56" name="Google Shape;56;p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87" name="Google Shape;187;p2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94" name="Google Shape;194;p2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200" name="Google Shape;200;p2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208" name="Google Shape;208;p2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214" name="Google Shape;214;p2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225" name="Google Shape;225;p2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231" name="Google Shape;231;p2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237" name="Google Shape;237;p2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64" name="Google Shape;64;p3: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88" name="Google Shape;88;p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96" name="Google Shape;96;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02" name="Google Shape;102;p6: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08" name="Google Shape;108;p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14" name="Google Shape;114;p8: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b="0" i="0" sz="1100" u="none" cap="none" strike="noStrike">
              <a:solidFill>
                <a:srgbClr val="000000"/>
              </a:solidFill>
              <a:latin typeface="Arial"/>
              <a:ea typeface="Arial"/>
              <a:cs typeface="Arial"/>
              <a:sym typeface="Arial"/>
            </a:endParaRPr>
          </a:p>
        </p:txBody>
      </p:sp>
      <p:sp>
        <p:nvSpPr>
          <p:cNvPr id="120" name="Google Shape;120;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9"/>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29"/>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38"/>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38"/>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3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3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 name="Shape 17"/>
        <p:cNvGrpSpPr/>
        <p:nvPr/>
      </p:nvGrpSpPr>
      <p:grpSpPr>
        <a:xfrm>
          <a:off x="0" y="0"/>
          <a:ext cx="0" cy="0"/>
          <a:chOff x="0" y="0"/>
          <a:chExt cx="0" cy="0"/>
        </a:xfrm>
      </p:grpSpPr>
      <p:sp>
        <p:nvSpPr>
          <p:cNvPr id="18" name="Google Shape;18;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9" name="Google Shape;19;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3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3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5" name="Shape 25"/>
        <p:cNvGrpSpPr/>
        <p:nvPr/>
      </p:nvGrpSpPr>
      <p:grpSpPr>
        <a:xfrm>
          <a:off x="0" y="0"/>
          <a:ext cx="0" cy="0"/>
          <a:chOff x="0" y="0"/>
          <a:chExt cx="0" cy="0"/>
        </a:xfrm>
      </p:grpSpPr>
      <p:sp>
        <p:nvSpPr>
          <p:cNvPr id="26" name="Google Shape;26;p33"/>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27" name="Google Shape;27;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4"/>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30" name="Google Shape;30;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3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3" name="Google Shape;33;p3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4" name="Google Shape;34;p3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36"/>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36"/>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36"/>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36"/>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3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37"/>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3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2.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2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slide" Target="/ppt/slid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3.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6.png"/><Relationship Id="rId4" Type="http://schemas.openxmlformats.org/officeDocument/2006/relationships/image" Target="../media/image10.png"/><Relationship Id="rId5" Type="http://schemas.openxmlformats.org/officeDocument/2006/relationships/image" Target="../media/image5.png"/><Relationship Id="rId6" Type="http://schemas.openxmlformats.org/officeDocument/2006/relationships/image" Target="../media/image4.png"/><Relationship Id="rId7" Type="http://schemas.openxmlformats.org/officeDocument/2006/relationships/image" Target="../media/image9.png"/><Relationship Id="rId8"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 name="Shape 51"/>
        <p:cNvGrpSpPr/>
        <p:nvPr/>
      </p:nvGrpSpPr>
      <p:grpSpPr>
        <a:xfrm>
          <a:off x="0" y="0"/>
          <a:ext cx="0" cy="0"/>
          <a:chOff x="0" y="0"/>
          <a:chExt cx="0" cy="0"/>
        </a:xfrm>
      </p:grpSpPr>
      <p:sp>
        <p:nvSpPr>
          <p:cNvPr id="52" name="Google Shape;52;p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b="1" lang="en-US">
                <a:latin typeface="Times New Roman"/>
                <a:ea typeface="Times New Roman"/>
                <a:cs typeface="Times New Roman"/>
                <a:sym typeface="Times New Roman"/>
              </a:rPr>
              <a:t>Four-Legged Bluetooth- Controlled Spider Robot</a:t>
            </a:r>
            <a:endParaRPr b="1"/>
          </a:p>
        </p:txBody>
      </p:sp>
      <p:sp>
        <p:nvSpPr>
          <p:cNvPr id="53" name="Google Shape;53;p1"/>
          <p:cNvSpPr txBox="1"/>
          <p:nvPr>
            <p:ph idx="1" type="subTitle"/>
          </p:nvPr>
        </p:nvSpPr>
        <p:spPr>
          <a:xfrm>
            <a:off x="5017135" y="4125595"/>
            <a:ext cx="3935730" cy="792480"/>
          </a:xfrm>
          <a:prstGeom prst="rect">
            <a:avLst/>
          </a:prstGeom>
          <a:noFill/>
          <a:ln>
            <a:noFill/>
          </a:ln>
        </p:spPr>
        <p:txBody>
          <a:bodyPr anchorCtr="0" anchor="t" bIns="91425" lIns="91425" spcFirstLastPara="1" rIns="91425" wrap="square" tIns="91425">
            <a:noAutofit/>
          </a:bodyPr>
          <a:lstStyle/>
          <a:p>
            <a:pPr indent="-342900" lvl="0" marL="457200" rtl="0" algn="l">
              <a:lnSpc>
                <a:spcPct val="100000"/>
              </a:lnSpc>
              <a:spcBef>
                <a:spcPts val="0"/>
              </a:spcBef>
              <a:spcAft>
                <a:spcPts val="0"/>
              </a:spcAft>
              <a:buSzPts val="2800"/>
              <a:buNone/>
            </a:pPr>
            <a:r>
              <a:rPr lang="en-US" sz="1800">
                <a:latin typeface="Times New Roman"/>
                <a:ea typeface="Times New Roman"/>
                <a:cs typeface="Times New Roman"/>
                <a:sym typeface="Times New Roman"/>
              </a:rPr>
              <a:t>Name: Chandra Manaswitha</a:t>
            </a:r>
            <a:endParaRPr sz="1800">
              <a:latin typeface="Times New Roman"/>
              <a:ea typeface="Times New Roman"/>
              <a:cs typeface="Times New Roman"/>
              <a:sym typeface="Times New Roman"/>
            </a:endParaRPr>
          </a:p>
          <a:p>
            <a:pPr indent="-342900" lvl="0" marL="457200" rtl="0" algn="l">
              <a:lnSpc>
                <a:spcPct val="100000"/>
              </a:lnSpc>
              <a:spcBef>
                <a:spcPts val="0"/>
              </a:spcBef>
              <a:spcAft>
                <a:spcPts val="0"/>
              </a:spcAft>
              <a:buSzPts val="2800"/>
              <a:buNone/>
            </a:pPr>
            <a:r>
              <a:rPr lang="en-US" sz="1800">
                <a:latin typeface="Times New Roman"/>
                <a:ea typeface="Times New Roman"/>
                <a:cs typeface="Times New Roman"/>
                <a:sym typeface="Times New Roman"/>
              </a:rPr>
              <a:t>Regno: 192225050</a:t>
            </a:r>
            <a:endParaRPr sz="1800">
              <a:latin typeface="Times New Roman"/>
              <a:ea typeface="Times New Roman"/>
              <a:cs typeface="Times New Roman"/>
              <a:sym typeface="Times New Roman"/>
            </a:endParaRPr>
          </a:p>
          <a:p>
            <a:pPr indent="-342900" lvl="0" marL="457200" rtl="0" algn="l">
              <a:lnSpc>
                <a:spcPct val="100000"/>
              </a:lnSpc>
              <a:spcBef>
                <a:spcPts val="0"/>
              </a:spcBef>
              <a:spcAft>
                <a:spcPts val="0"/>
              </a:spcAft>
              <a:buSzPts val="2800"/>
              <a:buNone/>
            </a:pPr>
            <a:r>
              <a:t/>
            </a:r>
            <a:endParaRPr sz="1800">
              <a:latin typeface="Times New Roman"/>
              <a:ea typeface="Times New Roman"/>
              <a:cs typeface="Times New Roman"/>
              <a:sym typeface="Times New Roman"/>
            </a:endParaRPr>
          </a:p>
          <a:p>
            <a:pPr indent="-342900" lvl="0" marL="457200" rtl="0" algn="l">
              <a:lnSpc>
                <a:spcPct val="100000"/>
              </a:lnSpc>
              <a:spcBef>
                <a:spcPts val="0"/>
              </a:spcBef>
              <a:spcAft>
                <a:spcPts val="0"/>
              </a:spcAft>
              <a:buSzPts val="2800"/>
              <a:buNone/>
            </a:pPr>
            <a:r>
              <a:t/>
            </a:r>
            <a:endParaRPr sz="1800">
              <a:latin typeface="Times New Roman"/>
              <a:ea typeface="Times New Roman"/>
              <a:cs typeface="Times New Roman"/>
              <a:sym typeface="Times New Roman"/>
            </a:endParaRPr>
          </a:p>
          <a:p>
            <a:pPr indent="-342900" lvl="0" marL="457200" rtl="0" algn="l">
              <a:lnSpc>
                <a:spcPct val="100000"/>
              </a:lnSpc>
              <a:spcBef>
                <a:spcPts val="0"/>
              </a:spcBef>
              <a:spcAft>
                <a:spcPts val="0"/>
              </a:spcAft>
              <a:buSzPts val="2800"/>
              <a:buNone/>
            </a:pPr>
            <a:r>
              <a:t/>
            </a:r>
            <a:endParaRPr sz="1800">
              <a:latin typeface="Times New Roman"/>
              <a:ea typeface="Times New Roman"/>
              <a:cs typeface="Times New Roman"/>
              <a:sym typeface="Times New Roman"/>
            </a:endParaRPr>
          </a:p>
          <a:p>
            <a:pPr indent="-342900" lvl="0" marL="457200" rtl="0" algn="l">
              <a:lnSpc>
                <a:spcPct val="100000"/>
              </a:lnSpc>
              <a:spcBef>
                <a:spcPts val="0"/>
              </a:spcBef>
              <a:spcAft>
                <a:spcPts val="0"/>
              </a:spcAft>
              <a:buSzPts val="2800"/>
              <a:buNone/>
            </a:pPr>
            <a:r>
              <a:t/>
            </a:r>
            <a:endParaRPr sz="18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10"/>
          <p:cNvSpPr txBox="1"/>
          <p:nvPr>
            <p:ph type="title"/>
          </p:nvPr>
        </p:nvSpPr>
        <p:spPr>
          <a:xfrm>
            <a:off x="363739" y="388364"/>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US" sz="1400">
                <a:latin typeface="Times New Roman"/>
                <a:ea typeface="Times New Roman"/>
                <a:cs typeface="Times New Roman"/>
                <a:sym typeface="Times New Roman"/>
              </a:rPr>
              <a:t>User Persona 2 – The Student Enthusiast</a:t>
            </a:r>
            <a:endParaRPr b="1" sz="1400"/>
          </a:p>
        </p:txBody>
      </p:sp>
      <p:sp>
        <p:nvSpPr>
          <p:cNvPr id="130" name="Google Shape;130;p10"/>
          <p:cNvSpPr txBox="1"/>
          <p:nvPr>
            <p:ph idx="1" type="body"/>
          </p:nvPr>
        </p:nvSpPr>
        <p:spPr>
          <a:xfrm>
            <a:off x="363739" y="863550"/>
            <a:ext cx="8520600" cy="3416400"/>
          </a:xfrm>
          <a:prstGeom prst="rect">
            <a:avLst/>
          </a:prstGeom>
          <a:noFill/>
          <a:ln>
            <a:noFill/>
          </a:ln>
        </p:spPr>
        <p:txBody>
          <a:bodyPr anchorCtr="0" anchor="t" bIns="91425" lIns="91425" spcFirstLastPara="1" rIns="91425" wrap="square" tIns="91425">
            <a:noAutofit/>
          </a:bodyPr>
          <a:lstStyle/>
          <a:p>
            <a:pPr indent="-342900" lvl="0" marL="457200" rtl="0" algn="just">
              <a:lnSpc>
                <a:spcPct val="115000"/>
              </a:lnSpc>
              <a:spcBef>
                <a:spcPts val="0"/>
              </a:spcBef>
              <a:spcAft>
                <a:spcPts val="0"/>
              </a:spcAft>
              <a:buClr>
                <a:schemeClr val="dk1"/>
              </a:buClr>
              <a:buSzPts val="2100"/>
              <a:buFont typeface="Arial"/>
              <a:buChar char="•"/>
            </a:pPr>
            <a:r>
              <a:rPr b="1" lang="en-US" sz="1400">
                <a:solidFill>
                  <a:schemeClr val="dk1"/>
                </a:solidFill>
                <a:latin typeface="Times New Roman"/>
                <a:ea typeface="Times New Roman"/>
                <a:cs typeface="Times New Roman"/>
                <a:sym typeface="Times New Roman"/>
              </a:rPr>
              <a:t>Name: </a:t>
            </a:r>
            <a:r>
              <a:rPr lang="en-US" sz="1400">
                <a:solidFill>
                  <a:schemeClr val="dk1"/>
                </a:solidFill>
                <a:latin typeface="Times New Roman"/>
                <a:ea typeface="Times New Roman"/>
                <a:cs typeface="Times New Roman"/>
                <a:sym typeface="Times New Roman"/>
              </a:rPr>
              <a:t>Nikhilesh Makkena</a:t>
            </a:r>
            <a:endParaRPr sz="14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2100"/>
              <a:buFont typeface="Arial"/>
              <a:buChar char="•"/>
            </a:pPr>
            <a:r>
              <a:rPr b="1" lang="en-US" sz="1400">
                <a:solidFill>
                  <a:schemeClr val="dk1"/>
                </a:solidFill>
                <a:latin typeface="Times New Roman"/>
                <a:ea typeface="Times New Roman"/>
                <a:cs typeface="Times New Roman"/>
                <a:sym typeface="Times New Roman"/>
              </a:rPr>
              <a:t>Age: </a:t>
            </a:r>
            <a:r>
              <a:rPr lang="en-US" sz="1400">
                <a:solidFill>
                  <a:schemeClr val="dk1"/>
                </a:solidFill>
                <a:latin typeface="Times New Roman"/>
                <a:ea typeface="Times New Roman"/>
                <a:cs typeface="Times New Roman"/>
                <a:sym typeface="Times New Roman"/>
              </a:rPr>
              <a:t>20</a:t>
            </a:r>
            <a:endParaRPr sz="14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2100"/>
              <a:buFont typeface="Arial"/>
              <a:buChar char="•"/>
            </a:pPr>
            <a:r>
              <a:rPr b="1" lang="en-US" sz="1400">
                <a:solidFill>
                  <a:schemeClr val="dk1"/>
                </a:solidFill>
                <a:latin typeface="Times New Roman"/>
                <a:ea typeface="Times New Roman"/>
                <a:cs typeface="Times New Roman"/>
                <a:sym typeface="Times New Roman"/>
              </a:rPr>
              <a:t>Occupation: </a:t>
            </a:r>
            <a:r>
              <a:rPr lang="en-US" sz="1400">
                <a:solidFill>
                  <a:schemeClr val="dk1"/>
                </a:solidFill>
                <a:latin typeface="Times New Roman"/>
                <a:ea typeface="Times New Roman"/>
                <a:cs typeface="Times New Roman"/>
                <a:sym typeface="Times New Roman"/>
              </a:rPr>
              <a:t>B.Tech Student (2nd Year, ECE)</a:t>
            </a:r>
            <a:endParaRPr sz="14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2100"/>
              <a:buFont typeface="Arial"/>
              <a:buChar char="•"/>
            </a:pPr>
            <a:r>
              <a:rPr b="1" lang="en-US" sz="1400">
                <a:solidFill>
                  <a:schemeClr val="dk1"/>
                </a:solidFill>
                <a:latin typeface="Times New Roman"/>
                <a:ea typeface="Times New Roman"/>
                <a:cs typeface="Times New Roman"/>
                <a:sym typeface="Times New Roman"/>
              </a:rPr>
              <a:t>Location:</a:t>
            </a:r>
            <a:r>
              <a:rPr lang="en-US" sz="1400">
                <a:solidFill>
                  <a:schemeClr val="dk1"/>
                </a:solidFill>
                <a:latin typeface="Times New Roman"/>
                <a:ea typeface="Times New Roman"/>
                <a:cs typeface="Times New Roman"/>
                <a:sym typeface="Times New Roman"/>
              </a:rPr>
              <a:t> Nellore, Andhra Pradesh, India</a:t>
            </a:r>
            <a:endParaRPr sz="1400">
              <a:solidFill>
                <a:schemeClr val="dk1"/>
              </a:solidFill>
              <a:latin typeface="Times New Roman"/>
              <a:ea typeface="Times New Roman"/>
              <a:cs typeface="Times New Roman"/>
              <a:sym typeface="Times New Roman"/>
            </a:endParaRPr>
          </a:p>
          <a:p>
            <a:pPr indent="-209550" lvl="0" marL="457200" rtl="0" algn="just">
              <a:lnSpc>
                <a:spcPct val="115000"/>
              </a:lnSpc>
              <a:spcBef>
                <a:spcPts val="0"/>
              </a:spcBef>
              <a:spcAft>
                <a:spcPts val="0"/>
              </a:spcAft>
              <a:buClr>
                <a:schemeClr val="dk1"/>
              </a:buClr>
              <a:buSzPts val="2100"/>
              <a:buFont typeface="Arial"/>
              <a:buNone/>
            </a:pPr>
            <a:r>
              <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chemeClr val="dk1"/>
              </a:buClr>
              <a:buSzPts val="2100"/>
              <a:buFont typeface="Arial"/>
              <a:buNone/>
            </a:pPr>
            <a:r>
              <a:rPr b="1" lang="en-US" sz="1400">
                <a:solidFill>
                  <a:schemeClr val="dk1"/>
                </a:solidFill>
                <a:latin typeface="Times New Roman"/>
                <a:ea typeface="Times New Roman"/>
                <a:cs typeface="Times New Roman"/>
                <a:sym typeface="Times New Roman"/>
              </a:rPr>
              <a:t>Needs &amp; Challenges:</a:t>
            </a:r>
            <a:endParaRPr b="1" sz="14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2100"/>
              <a:buFont typeface="Arial"/>
              <a:buChar char="•"/>
            </a:pPr>
            <a:r>
              <a:rPr lang="en-US" sz="1400">
                <a:solidFill>
                  <a:schemeClr val="dk1"/>
                </a:solidFill>
                <a:latin typeface="Times New Roman"/>
                <a:ea typeface="Times New Roman"/>
                <a:cs typeface="Times New Roman"/>
                <a:sym typeface="Times New Roman"/>
              </a:rPr>
              <a:t>Nikhilesh wants a robotics project that is budget-friendly, exciting, and helps him learn Arduino, Bluetooth control, and motor functions. He looks for a robot that’s easy to assemble and debug without requiring advanced tools or soldering. He struggles to find legged robot kits that are beginner-friendly yet interesting enough for academic and personal projects.</a:t>
            </a:r>
            <a:endParaRPr sz="1400">
              <a:solidFill>
                <a:schemeClr val="dk1"/>
              </a:solidFill>
              <a:latin typeface="Times New Roman"/>
              <a:ea typeface="Times New Roman"/>
              <a:cs typeface="Times New Roman"/>
              <a:sym typeface="Times New Roman"/>
            </a:endParaRPr>
          </a:p>
          <a:p>
            <a:pPr indent="-209550" lvl="0" marL="457200" rtl="0" algn="just">
              <a:lnSpc>
                <a:spcPct val="115000"/>
              </a:lnSpc>
              <a:spcBef>
                <a:spcPts val="0"/>
              </a:spcBef>
              <a:spcAft>
                <a:spcPts val="0"/>
              </a:spcAft>
              <a:buClr>
                <a:schemeClr val="dk1"/>
              </a:buClr>
              <a:buSzPts val="2100"/>
              <a:buFont typeface="Arial"/>
              <a:buNone/>
            </a:pPr>
            <a:r>
              <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chemeClr val="dk1"/>
              </a:buClr>
              <a:buSzPts val="2100"/>
              <a:buFont typeface="Arial"/>
              <a:buNone/>
            </a:pPr>
            <a:r>
              <a:rPr b="1" lang="en-US" sz="1400">
                <a:solidFill>
                  <a:schemeClr val="dk1"/>
                </a:solidFill>
                <a:latin typeface="Times New Roman"/>
                <a:ea typeface="Times New Roman"/>
                <a:cs typeface="Times New Roman"/>
                <a:sym typeface="Times New Roman"/>
              </a:rPr>
              <a:t>Goals:</a:t>
            </a:r>
            <a:endParaRPr b="1" sz="14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chemeClr val="dk1"/>
              </a:buClr>
              <a:buSzPts val="2100"/>
              <a:buFont typeface="Arial"/>
              <a:buChar char="•"/>
            </a:pPr>
            <a:r>
              <a:rPr lang="en-US" sz="1400">
                <a:solidFill>
                  <a:schemeClr val="dk1"/>
                </a:solidFill>
                <a:latin typeface="Times New Roman"/>
                <a:ea typeface="Times New Roman"/>
                <a:cs typeface="Times New Roman"/>
                <a:sym typeface="Times New Roman"/>
              </a:rPr>
              <a:t>Nikhilesh hopes to improve his skills in embedded systems by building a functional walking robot he can showcase at tech fests or submit as a mini-project. He aims to explore Bluetooth-based control systems, learn more about hardware integration, and experiment with future upgrades like sensors or voice control.</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1"/>
          <p:cNvSpPr txBox="1"/>
          <p:nvPr/>
        </p:nvSpPr>
        <p:spPr>
          <a:xfrm>
            <a:off x="334537" y="172598"/>
            <a:ext cx="6204616" cy="550545"/>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1" i="0" lang="en-US" sz="2400" u="none" cap="none" strike="noStrike">
                <a:solidFill>
                  <a:schemeClr val="dk1"/>
                </a:solidFill>
                <a:latin typeface="Times New Roman"/>
                <a:ea typeface="Times New Roman"/>
                <a:cs typeface="Times New Roman"/>
                <a:sym typeface="Times New Roman"/>
              </a:rPr>
              <a:t>COMPETITIVE ANALYSIS</a:t>
            </a:r>
            <a:endParaRPr b="0" i="0" sz="2400" u="none" cap="none" strike="noStrike">
              <a:solidFill>
                <a:schemeClr val="dk1"/>
              </a:solidFill>
              <a:latin typeface="Times New Roman"/>
              <a:ea typeface="Times New Roman"/>
              <a:cs typeface="Times New Roman"/>
              <a:sym typeface="Times New Roman"/>
            </a:endParaRPr>
          </a:p>
        </p:txBody>
      </p:sp>
      <p:graphicFrame>
        <p:nvGraphicFramePr>
          <p:cNvPr id="136" name="Google Shape;136;p11"/>
          <p:cNvGraphicFramePr/>
          <p:nvPr/>
        </p:nvGraphicFramePr>
        <p:xfrm>
          <a:off x="594995" y="722630"/>
          <a:ext cx="3000000" cy="3000000"/>
        </p:xfrm>
        <a:graphic>
          <a:graphicData uri="http://schemas.openxmlformats.org/drawingml/2006/table">
            <a:tbl>
              <a:tblPr>
                <a:noFill/>
                <a:tableStyleId>{6C603764-7B62-4302-8C75-96F9B6686F56}</a:tableStyleId>
              </a:tblPr>
              <a:tblGrid>
                <a:gridCol w="2027550"/>
                <a:gridCol w="1779900"/>
                <a:gridCol w="2002800"/>
                <a:gridCol w="2300600"/>
              </a:tblGrid>
              <a:tr h="30035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Competitor Name</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Price (INR)</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Target Audience</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Unique Value Proposition</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90425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Bluetooth-Controlled Spider Robot(My product)</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₹10,000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Students, hobbyists</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Walks using 2 BO motors, Bluetooth app-controlled, Arduino-based, surface-friendly</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90425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Quadruped Servo Robot Kit</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₹18,000 – ₹22,000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Engineering students</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Complex servo-based walking, 12 DOF, requires calibration, advanced coding</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85800">
                <a:tc>
                  <a:txBody>
                    <a:bodyPr/>
                    <a:lstStyle/>
                    <a:p>
                      <a:pPr indent="0" lvl="0" marL="0" marR="0" rtl="0" algn="l">
                        <a:lnSpc>
                          <a:spcPct val="100000"/>
                        </a:lnSpc>
                        <a:spcBef>
                          <a:spcPts val="0"/>
                        </a:spcBef>
                        <a:spcAft>
                          <a:spcPts val="0"/>
                        </a:spcAft>
                        <a:buNone/>
                      </a:pPr>
                      <a:r>
                        <a:rPr b="1" lang="en-US" sz="1400" u="none" cap="none" strike="noStrike">
                          <a:latin typeface="Times New Roman"/>
                          <a:ea typeface="Times New Roman"/>
                          <a:cs typeface="Times New Roman"/>
                          <a:sym typeface="Times New Roman"/>
                        </a:rPr>
                        <a:t>Robobloq Q-Elephant Robot</a:t>
                      </a:r>
                      <a:endParaRPr b="1" sz="1400" u="none" cap="none" strike="noStrike">
                        <a:latin typeface="Times New Roman"/>
                        <a:ea typeface="Times New Roman"/>
                        <a:cs typeface="Times New Roman"/>
                        <a:sym typeface="Times New Roman"/>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₹19,500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Ages 10–16</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Elephant-style walking robot, app &amp; PC control, obstacle avoidance</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85175">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Lego Mindstorms EV3</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₹35,000 – ₹50,000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High school students</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Premium coding and motion platform, sensors, multiple motors, modular</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84710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Makeblock mBot Ranger</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₹21,000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Ages 10+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3-in-1 robot (tank, 2-wheeler, upright), graphical coding, Bluetooth control</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graphicFrame>
        <p:nvGraphicFramePr>
          <p:cNvPr id="141" name="Google Shape;141;p12"/>
          <p:cNvGraphicFramePr/>
          <p:nvPr/>
        </p:nvGraphicFramePr>
        <p:xfrm>
          <a:off x="486937" y="966708"/>
          <a:ext cx="3000000" cy="3000000"/>
        </p:xfrm>
        <a:graphic>
          <a:graphicData uri="http://schemas.openxmlformats.org/drawingml/2006/table">
            <a:tbl>
              <a:tblPr>
                <a:noFill/>
                <a:tableStyleId>{6C603764-7B62-4302-8C75-96F9B6686F56}</a:tableStyleId>
              </a:tblPr>
              <a:tblGrid>
                <a:gridCol w="2012800"/>
                <a:gridCol w="2012800"/>
                <a:gridCol w="2012800"/>
                <a:gridCol w="2012800"/>
              </a:tblGrid>
              <a:tr h="36910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Competitor Name</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Price (INR)</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Target Audience</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Unique Value Proposition</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714725">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Tinkering Labs Electric Motors Catalyst</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₹14,500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Ages 10–15</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DIY robotics with motors, wheels, mounts; no walking or Bluetooth feature</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714725">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Stempedia Quarky Humanoid Robot</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₹16,000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Ages 12+</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AI and robotics kit with gesture control, humanoid body, high-level coding</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88755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Hexapod Spider Robot Kit</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₹25,000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Robotics enthusiasts</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6-legged, servo-powered walking spider, realistic motion, advanced</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714725">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Zumi Self-Driving Robot Car</a:t>
                      </a:r>
                      <a:endParaRPr b="1"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₹17,000</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Senior school, colleges</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Teaches AI + self-driving basics, has sensors and camera</a:t>
                      </a:r>
                      <a:endParaRPr sz="1400" u="none" cap="none" strike="noStrike">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400"/>
                        <a:buFont typeface="Arial"/>
                        <a:buNone/>
                      </a:pPr>
                      <a:r>
                        <a:t/>
                      </a:r>
                      <a:endParaRPr sz="1400" u="none" cap="none" strike="noStrike">
                        <a:latin typeface="Times New Roman"/>
                        <a:ea typeface="Times New Roman"/>
                        <a:cs typeface="Times New Roman"/>
                        <a:sym typeface="Times New Roman"/>
                      </a:endParaRPr>
                    </a:p>
                  </a:txBody>
                  <a:tcPr marT="14475" marB="14475" marR="28950" marL="289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142" name="Google Shape;142;p12"/>
          <p:cNvSpPr txBox="1"/>
          <p:nvPr/>
        </p:nvSpPr>
        <p:spPr>
          <a:xfrm>
            <a:off x="334537" y="172598"/>
            <a:ext cx="6204616" cy="615523"/>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2800"/>
              <a:buFont typeface="Arial"/>
              <a:buNone/>
            </a:pPr>
            <a:r>
              <a:rPr b="1" i="0" lang="en-US" sz="2800" u="none" cap="none" strike="noStrike">
                <a:solidFill>
                  <a:schemeClr val="dk1"/>
                </a:solidFill>
                <a:latin typeface="Times New Roman"/>
                <a:ea typeface="Times New Roman"/>
                <a:cs typeface="Times New Roman"/>
                <a:sym typeface="Times New Roman"/>
              </a:rPr>
              <a:t>COMPETITIVE ANALYSIS</a:t>
            </a:r>
            <a:endParaRPr b="0" i="0" sz="18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3"/>
          <p:cNvSpPr txBox="1"/>
          <p:nvPr>
            <p:ph type="title"/>
          </p:nvPr>
        </p:nvSpPr>
        <p:spPr>
          <a:xfrm>
            <a:off x="311700" y="302816"/>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Business Potential</a:t>
            </a:r>
            <a:endParaRPr b="1" sz="2665">
              <a:latin typeface="Times New Roman"/>
              <a:ea typeface="Times New Roman"/>
              <a:cs typeface="Times New Roman"/>
              <a:sym typeface="Times New Roman"/>
            </a:endParaRPr>
          </a:p>
        </p:txBody>
      </p:sp>
      <p:sp>
        <p:nvSpPr>
          <p:cNvPr id="148" name="Google Shape;148;p13"/>
          <p:cNvSpPr txBox="1"/>
          <p:nvPr>
            <p:ph idx="1" type="body"/>
          </p:nvPr>
        </p:nvSpPr>
        <p:spPr>
          <a:xfrm>
            <a:off x="311785" y="876300"/>
            <a:ext cx="8710295" cy="4095115"/>
          </a:xfrm>
          <a:prstGeom prst="rect">
            <a:avLst/>
          </a:prstGeom>
          <a:noFill/>
          <a:ln>
            <a:noFill/>
          </a:ln>
        </p:spPr>
        <p:txBody>
          <a:bodyPr anchorCtr="0" anchor="ctr" bIns="45700" lIns="91425" spcFirstLastPara="1" rIns="91425" wrap="square" tIns="45700">
            <a:noAutofit/>
          </a:bodyPr>
          <a:lstStyle/>
          <a:p>
            <a:pPr indent="0" lvl="0" marL="0" marR="0" rtl="0" algn="just">
              <a:lnSpc>
                <a:spcPct val="100000"/>
              </a:lnSpc>
              <a:spcBef>
                <a:spcPts val="0"/>
              </a:spcBef>
              <a:spcAft>
                <a:spcPts val="0"/>
              </a:spcAft>
              <a:buClr>
                <a:schemeClr val="dk1"/>
              </a:buClr>
              <a:buSzPts val="1800"/>
              <a:buFont typeface="Times New Roman"/>
              <a:buNone/>
            </a:pPr>
            <a:r>
              <a:rPr b="0" i="0" lang="en-US" sz="1400" u="none" cap="none" strike="noStrike">
                <a:solidFill>
                  <a:schemeClr val="dk1"/>
                </a:solidFill>
                <a:latin typeface="Times New Roman"/>
                <a:ea typeface="Times New Roman"/>
                <a:cs typeface="Times New Roman"/>
                <a:sym typeface="Times New Roman"/>
              </a:rPr>
              <a:t>The Bluetooth-Controlled Four-Legged Spider Robot presents strong business potential in the growing educational robotics and DIY electronics market. With its unique combination of affordability, real walking motion, Bluetooth control, and Arduino programmability, this product addresses the increasing demand for hands-on, screen-free learning experiences in schools, workshops, and maker communities. This robot is especially valuable for:</a:t>
            </a:r>
            <a:endParaRPr b="0" i="0" sz="1400" u="none" cap="none" strike="noStrike">
              <a:solidFill>
                <a:schemeClr val="dk1"/>
              </a:solidFill>
              <a:latin typeface="Times New Roman"/>
              <a:ea typeface="Times New Roman"/>
              <a:cs typeface="Times New Roman"/>
              <a:sym typeface="Times New Roman"/>
            </a:endParaRPr>
          </a:p>
          <a:p>
            <a:pPr indent="114300" lvl="0" marL="0" marR="0" rtl="0" algn="just">
              <a:lnSpc>
                <a:spcPct val="100000"/>
              </a:lnSpc>
              <a:spcBef>
                <a:spcPts val="0"/>
              </a:spcBef>
              <a:spcAft>
                <a:spcPts val="0"/>
              </a:spcAft>
              <a:buClr>
                <a:schemeClr val="dk1"/>
              </a:buClr>
              <a:buSzPts val="1800"/>
              <a:buFont typeface="Times New Roman"/>
              <a:buNone/>
            </a:pPr>
            <a:r>
              <a:t/>
            </a:r>
            <a:endParaRPr b="0" i="0" sz="14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800"/>
              <a:buFont typeface="Times New Roman"/>
              <a:buChar char="•"/>
            </a:pPr>
            <a:r>
              <a:rPr b="1" i="0" lang="en-US" sz="1400" u="none" cap="none" strike="noStrike">
                <a:solidFill>
                  <a:schemeClr val="dk1"/>
                </a:solidFill>
                <a:latin typeface="Times New Roman"/>
                <a:ea typeface="Times New Roman"/>
                <a:cs typeface="Times New Roman"/>
                <a:sym typeface="Times New Roman"/>
              </a:rPr>
              <a:t>STEM education:</a:t>
            </a:r>
            <a:r>
              <a:rPr b="0" i="0" lang="en-US" sz="1400" u="none" cap="none" strike="noStrike">
                <a:solidFill>
                  <a:schemeClr val="dk1"/>
                </a:solidFill>
                <a:latin typeface="Times New Roman"/>
                <a:ea typeface="Times New Roman"/>
                <a:cs typeface="Times New Roman"/>
                <a:sym typeface="Times New Roman"/>
              </a:rPr>
              <a:t> Schools and colleges looking to incorporate interactive kits into robotics, electronics, and programming curricula.</a:t>
            </a:r>
            <a:endParaRPr b="0" i="0" sz="1400" u="none" cap="none" strike="noStrike">
              <a:solidFill>
                <a:schemeClr val="dk1"/>
              </a:solidFill>
              <a:latin typeface="Times New Roman"/>
              <a:ea typeface="Times New Roman"/>
              <a:cs typeface="Times New Roman"/>
              <a:sym typeface="Times New Roman"/>
            </a:endParaRPr>
          </a:p>
          <a:p>
            <a:pPr indent="114300" lvl="0" marL="0" marR="0" rtl="0" algn="just">
              <a:lnSpc>
                <a:spcPct val="100000"/>
              </a:lnSpc>
              <a:spcBef>
                <a:spcPts val="0"/>
              </a:spcBef>
              <a:spcAft>
                <a:spcPts val="0"/>
              </a:spcAft>
              <a:buClr>
                <a:schemeClr val="dk1"/>
              </a:buClr>
              <a:buSzPts val="1800"/>
              <a:buFont typeface="Times New Roman"/>
              <a:buNone/>
            </a:pPr>
            <a:r>
              <a:t/>
            </a:r>
            <a:endParaRPr b="0" i="0" sz="14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800"/>
              <a:buFont typeface="Times New Roman"/>
              <a:buChar char="•"/>
            </a:pPr>
            <a:r>
              <a:rPr b="1" i="0" lang="en-US" sz="1400" u="none" cap="none" strike="noStrike">
                <a:solidFill>
                  <a:schemeClr val="dk1"/>
                </a:solidFill>
                <a:latin typeface="Times New Roman"/>
                <a:ea typeface="Times New Roman"/>
                <a:cs typeface="Times New Roman"/>
                <a:sym typeface="Times New Roman"/>
              </a:rPr>
              <a:t>DIY/Maker markets: </a:t>
            </a:r>
            <a:r>
              <a:rPr b="0" i="0" lang="en-US" sz="1400" u="none" cap="none" strike="noStrike">
                <a:solidFill>
                  <a:schemeClr val="dk1"/>
                </a:solidFill>
                <a:latin typeface="Times New Roman"/>
                <a:ea typeface="Times New Roman"/>
                <a:cs typeface="Times New Roman"/>
                <a:sym typeface="Times New Roman"/>
              </a:rPr>
              <a:t>Hobbyists, tech enthusiasts, and creators seeking customizable robotic kits for experimentation or showcases.</a:t>
            </a:r>
            <a:endParaRPr b="0" i="0" sz="1400" u="none" cap="none" strike="noStrike">
              <a:solidFill>
                <a:schemeClr val="dk1"/>
              </a:solidFill>
              <a:latin typeface="Times New Roman"/>
              <a:ea typeface="Times New Roman"/>
              <a:cs typeface="Times New Roman"/>
              <a:sym typeface="Times New Roman"/>
            </a:endParaRPr>
          </a:p>
          <a:p>
            <a:pPr indent="114300" lvl="0" marL="0" marR="0" rtl="0" algn="just">
              <a:lnSpc>
                <a:spcPct val="100000"/>
              </a:lnSpc>
              <a:spcBef>
                <a:spcPts val="0"/>
              </a:spcBef>
              <a:spcAft>
                <a:spcPts val="0"/>
              </a:spcAft>
              <a:buClr>
                <a:schemeClr val="dk1"/>
              </a:buClr>
              <a:buSzPts val="1800"/>
              <a:buFont typeface="Times New Roman"/>
              <a:buNone/>
            </a:pPr>
            <a:r>
              <a:t/>
            </a:r>
            <a:endParaRPr b="0" i="0" sz="14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800"/>
              <a:buFont typeface="Times New Roman"/>
              <a:buChar char="•"/>
            </a:pPr>
            <a:r>
              <a:rPr b="1" i="0" lang="en-US" sz="1400" u="none" cap="none" strike="noStrike">
                <a:solidFill>
                  <a:schemeClr val="dk1"/>
                </a:solidFill>
                <a:latin typeface="Times New Roman"/>
                <a:ea typeface="Times New Roman"/>
                <a:cs typeface="Times New Roman"/>
                <a:sym typeface="Times New Roman"/>
              </a:rPr>
              <a:t>EdTech startups:</a:t>
            </a:r>
            <a:r>
              <a:rPr b="0" i="0" lang="en-US" sz="1400" u="none" cap="none" strike="noStrike">
                <a:solidFill>
                  <a:schemeClr val="dk1"/>
                </a:solidFill>
                <a:latin typeface="Times New Roman"/>
                <a:ea typeface="Times New Roman"/>
                <a:cs typeface="Times New Roman"/>
                <a:sym typeface="Times New Roman"/>
              </a:rPr>
              <a:t> As a prototype for a scalable low-cost educational robot that can be expanded with sensors, AI modules, or voice features.</a:t>
            </a:r>
            <a:endParaRPr b="0" i="0" sz="1400" u="none" cap="none" strike="noStrike">
              <a:solidFill>
                <a:schemeClr val="dk1"/>
              </a:solidFill>
              <a:latin typeface="Times New Roman"/>
              <a:ea typeface="Times New Roman"/>
              <a:cs typeface="Times New Roman"/>
              <a:sym typeface="Times New Roman"/>
            </a:endParaRPr>
          </a:p>
          <a:p>
            <a:pPr indent="114300" lvl="0" marL="0" marR="0" rtl="0" algn="just">
              <a:lnSpc>
                <a:spcPct val="100000"/>
              </a:lnSpc>
              <a:spcBef>
                <a:spcPts val="0"/>
              </a:spcBef>
              <a:spcAft>
                <a:spcPts val="0"/>
              </a:spcAft>
              <a:buClr>
                <a:schemeClr val="dk1"/>
              </a:buClr>
              <a:buSzPts val="1800"/>
              <a:buFont typeface="Times New Roman"/>
              <a:buNone/>
            </a:pPr>
            <a:r>
              <a:t/>
            </a:r>
            <a:endParaRPr b="0" i="0" sz="14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800"/>
              <a:buFont typeface="Times New Roman"/>
              <a:buNone/>
            </a:pPr>
            <a:r>
              <a:rPr b="0" i="0" lang="en-US" sz="1400" u="none" cap="none" strike="noStrike">
                <a:solidFill>
                  <a:schemeClr val="dk1"/>
                </a:solidFill>
                <a:latin typeface="Times New Roman"/>
                <a:ea typeface="Times New Roman"/>
                <a:cs typeface="Times New Roman"/>
                <a:sym typeface="Times New Roman"/>
              </a:rPr>
              <a:t>The robot’s modularity allows for future upgrades, making it suitable for long-term learning and innovation. With proper branding, educational outreach, and bulk manufacturing, the product can be commercialized at a competitive price and positioned as an entry-level alternative to high-end robotic kits currently dominating the market.</a:t>
            </a:r>
            <a:endParaRPr b="0"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4"/>
          <p:cNvSpPr txBox="1"/>
          <p:nvPr>
            <p:ph type="title"/>
          </p:nvPr>
        </p:nvSpPr>
        <p:spPr>
          <a:xfrm>
            <a:off x="311700" y="34664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Gap Analysis </a:t>
            </a:r>
            <a:endParaRPr b="1" sz="2665">
              <a:latin typeface="Times New Roman"/>
              <a:ea typeface="Times New Roman"/>
              <a:cs typeface="Times New Roman"/>
              <a:sym typeface="Times New Roman"/>
            </a:endParaRPr>
          </a:p>
        </p:txBody>
      </p:sp>
      <p:sp>
        <p:nvSpPr>
          <p:cNvPr id="154" name="Google Shape;154;p14"/>
          <p:cNvSpPr txBox="1"/>
          <p:nvPr>
            <p:ph idx="1" type="body"/>
          </p:nvPr>
        </p:nvSpPr>
        <p:spPr>
          <a:xfrm>
            <a:off x="311700" y="1051474"/>
            <a:ext cx="8520600" cy="3752215"/>
          </a:xfrm>
          <a:prstGeom prst="rect">
            <a:avLst/>
          </a:prstGeom>
          <a:noFill/>
          <a:ln>
            <a:noFill/>
          </a:ln>
        </p:spPr>
        <p:txBody>
          <a:bodyPr anchorCtr="0" anchor="ctr" bIns="45700" lIns="91425" spcFirstLastPara="1" rIns="91425" wrap="square" tIns="45700">
            <a:spAutoFit/>
          </a:bodyPr>
          <a:lstStyle/>
          <a:p>
            <a:pPr indent="-107950" lvl="0" marL="0" marR="0" rtl="0" algn="just">
              <a:lnSpc>
                <a:spcPct val="100000"/>
              </a:lnSpc>
              <a:spcBef>
                <a:spcPts val="0"/>
              </a:spcBef>
              <a:spcAft>
                <a:spcPts val="0"/>
              </a:spcAft>
              <a:buClr>
                <a:schemeClr val="dk1"/>
              </a:buClr>
              <a:buSzPts val="1700"/>
              <a:buFont typeface="Arial"/>
              <a:buChar char="•"/>
            </a:pPr>
            <a:r>
              <a:rPr b="1" i="0" lang="en-US" sz="1400" u="none" cap="none" strike="noStrike">
                <a:solidFill>
                  <a:schemeClr val="dk1"/>
                </a:solidFill>
                <a:latin typeface="Times New Roman"/>
                <a:ea typeface="Times New Roman"/>
                <a:cs typeface="Times New Roman"/>
                <a:sym typeface="Times New Roman"/>
              </a:rPr>
              <a:t>Current State:</a:t>
            </a:r>
            <a:r>
              <a:rPr b="0" i="0" lang="en-US" sz="1400" u="none" cap="none" strike="noStrike">
                <a:solidFill>
                  <a:schemeClr val="dk1"/>
                </a:solidFill>
                <a:latin typeface="Times New Roman"/>
                <a:ea typeface="Times New Roman"/>
                <a:cs typeface="Times New Roman"/>
                <a:sym typeface="Times New Roman"/>
              </a:rPr>
              <a:t> Most walking robots for education are expensive, wheeled, or servo-based, with limited accessibility, mobility range, or practical classroom use.</a:t>
            </a:r>
            <a:endParaRPr b="0" i="0" sz="14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700"/>
              <a:buFont typeface="Arial"/>
              <a:buNone/>
            </a:pPr>
            <a:r>
              <a:t/>
            </a:r>
            <a:endParaRPr b="0" i="0" sz="1400" u="none" cap="none" strike="noStrike">
              <a:solidFill>
                <a:schemeClr val="dk1"/>
              </a:solidFill>
              <a:latin typeface="Times New Roman"/>
              <a:ea typeface="Times New Roman"/>
              <a:cs typeface="Times New Roman"/>
              <a:sym typeface="Times New Roman"/>
            </a:endParaRPr>
          </a:p>
          <a:p>
            <a:pPr indent="-107950" lvl="0" marL="0" marR="0" rtl="0" algn="just">
              <a:lnSpc>
                <a:spcPct val="100000"/>
              </a:lnSpc>
              <a:spcBef>
                <a:spcPts val="0"/>
              </a:spcBef>
              <a:spcAft>
                <a:spcPts val="0"/>
              </a:spcAft>
              <a:buClr>
                <a:schemeClr val="dk1"/>
              </a:buClr>
              <a:buSzPts val="1700"/>
              <a:buFont typeface="Arial"/>
              <a:buChar char="•"/>
            </a:pPr>
            <a:r>
              <a:rPr b="1" i="0" lang="en-US" sz="1400" u="none" cap="none" strike="noStrike">
                <a:solidFill>
                  <a:schemeClr val="dk1"/>
                </a:solidFill>
                <a:latin typeface="Times New Roman"/>
                <a:ea typeface="Times New Roman"/>
                <a:cs typeface="Times New Roman"/>
                <a:sym typeface="Times New Roman"/>
              </a:rPr>
              <a:t>Desired State:</a:t>
            </a:r>
            <a:r>
              <a:rPr b="0" i="0" lang="en-US" sz="1400" u="none" cap="none" strike="noStrike">
                <a:solidFill>
                  <a:schemeClr val="dk1"/>
                </a:solidFill>
                <a:latin typeface="Times New Roman"/>
                <a:ea typeface="Times New Roman"/>
                <a:cs typeface="Times New Roman"/>
                <a:sym typeface="Times New Roman"/>
              </a:rPr>
              <a:t> Develop a cost-effective, Bluetooth-controlled walking robot with leg-based motion, simple app commands, and compatibility with basic embedded systems for hands-on learning.</a:t>
            </a:r>
            <a:endParaRPr b="0" i="0" sz="14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700"/>
              <a:buFont typeface="Arial"/>
              <a:buNone/>
            </a:pPr>
            <a:r>
              <a:t/>
            </a:r>
            <a:endParaRPr b="0" i="0" sz="1400" u="none" cap="none" strike="noStrike">
              <a:solidFill>
                <a:schemeClr val="dk1"/>
              </a:solidFill>
              <a:latin typeface="Times New Roman"/>
              <a:ea typeface="Times New Roman"/>
              <a:cs typeface="Times New Roman"/>
              <a:sym typeface="Times New Roman"/>
            </a:endParaRPr>
          </a:p>
          <a:p>
            <a:pPr indent="-107950" lvl="0" marL="0" marR="0" rtl="0" algn="just">
              <a:lnSpc>
                <a:spcPct val="100000"/>
              </a:lnSpc>
              <a:spcBef>
                <a:spcPts val="0"/>
              </a:spcBef>
              <a:spcAft>
                <a:spcPts val="0"/>
              </a:spcAft>
              <a:buClr>
                <a:schemeClr val="dk1"/>
              </a:buClr>
              <a:buSzPts val="1700"/>
              <a:buFont typeface="Arial"/>
              <a:buChar char="•"/>
            </a:pPr>
            <a:r>
              <a:rPr b="1" i="0" lang="en-US" sz="1400" u="none" cap="none" strike="noStrike">
                <a:solidFill>
                  <a:schemeClr val="dk1"/>
                </a:solidFill>
                <a:latin typeface="Times New Roman"/>
                <a:ea typeface="Times New Roman"/>
                <a:cs typeface="Times New Roman"/>
                <a:sym typeface="Times New Roman"/>
              </a:rPr>
              <a:t>Affordability Gap:</a:t>
            </a:r>
            <a:r>
              <a:rPr b="0" i="0" lang="en-US" sz="1400" u="none" cap="none" strike="noStrike">
                <a:solidFill>
                  <a:schemeClr val="dk1"/>
                </a:solidFill>
                <a:latin typeface="Times New Roman"/>
                <a:ea typeface="Times New Roman"/>
                <a:cs typeface="Times New Roman"/>
                <a:sym typeface="Times New Roman"/>
              </a:rPr>
              <a:t> Popular legged robots and programmable kits are priced ₹15,000–₹40,000, making them unsuitable for bulk adoption in schools, workshops, or student projects.</a:t>
            </a:r>
            <a:endParaRPr b="0" i="0" sz="14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700"/>
              <a:buFont typeface="Arial"/>
              <a:buNone/>
            </a:pPr>
            <a:r>
              <a:t/>
            </a:r>
            <a:endParaRPr b="0" i="0" sz="1400" u="none" cap="none" strike="noStrike">
              <a:solidFill>
                <a:schemeClr val="dk1"/>
              </a:solidFill>
              <a:latin typeface="Times New Roman"/>
              <a:ea typeface="Times New Roman"/>
              <a:cs typeface="Times New Roman"/>
              <a:sym typeface="Times New Roman"/>
            </a:endParaRPr>
          </a:p>
          <a:p>
            <a:pPr indent="-107950" lvl="0" marL="0" marR="0" rtl="0" algn="just">
              <a:lnSpc>
                <a:spcPct val="100000"/>
              </a:lnSpc>
              <a:spcBef>
                <a:spcPts val="0"/>
              </a:spcBef>
              <a:spcAft>
                <a:spcPts val="0"/>
              </a:spcAft>
              <a:buClr>
                <a:schemeClr val="dk1"/>
              </a:buClr>
              <a:buSzPts val="1700"/>
              <a:buFont typeface="Arial"/>
              <a:buChar char="•"/>
            </a:pPr>
            <a:r>
              <a:rPr b="1" i="0" lang="en-US" sz="1400" u="none" cap="none" strike="noStrike">
                <a:solidFill>
                  <a:schemeClr val="dk1"/>
                </a:solidFill>
                <a:latin typeface="Times New Roman"/>
                <a:ea typeface="Times New Roman"/>
                <a:cs typeface="Times New Roman"/>
                <a:sym typeface="Times New Roman"/>
              </a:rPr>
              <a:t>Mobility Gap: </a:t>
            </a:r>
            <a:r>
              <a:rPr b="0" i="0" lang="en-US" sz="1400" u="none" cap="none" strike="noStrike">
                <a:solidFill>
                  <a:schemeClr val="dk1"/>
                </a:solidFill>
                <a:latin typeface="Times New Roman"/>
                <a:ea typeface="Times New Roman"/>
                <a:cs typeface="Times New Roman"/>
                <a:sym typeface="Times New Roman"/>
              </a:rPr>
              <a:t>Many educational robots rely on wheels, not legs, offering less realism in movement and limited usability on rough or uneven surfaces.</a:t>
            </a:r>
            <a:endParaRPr b="0" i="0" sz="14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700"/>
              <a:buFont typeface="Arial"/>
              <a:buNone/>
            </a:pPr>
            <a:r>
              <a:t/>
            </a:r>
            <a:endParaRPr b="0" i="0" sz="1400" u="none" cap="none" strike="noStrike">
              <a:solidFill>
                <a:schemeClr val="dk1"/>
              </a:solidFill>
              <a:latin typeface="Times New Roman"/>
              <a:ea typeface="Times New Roman"/>
              <a:cs typeface="Times New Roman"/>
              <a:sym typeface="Times New Roman"/>
            </a:endParaRPr>
          </a:p>
          <a:p>
            <a:pPr indent="-107950" lvl="0" marL="0" marR="0" rtl="0" algn="just">
              <a:lnSpc>
                <a:spcPct val="100000"/>
              </a:lnSpc>
              <a:spcBef>
                <a:spcPts val="0"/>
              </a:spcBef>
              <a:spcAft>
                <a:spcPts val="0"/>
              </a:spcAft>
              <a:buClr>
                <a:schemeClr val="dk1"/>
              </a:buClr>
              <a:buSzPts val="1700"/>
              <a:buFont typeface="Arial"/>
              <a:buChar char="•"/>
            </a:pPr>
            <a:r>
              <a:rPr b="1" i="0" lang="en-US" sz="1400" u="none" cap="none" strike="noStrike">
                <a:solidFill>
                  <a:schemeClr val="dk1"/>
                </a:solidFill>
                <a:latin typeface="Times New Roman"/>
                <a:ea typeface="Times New Roman"/>
                <a:cs typeface="Times New Roman"/>
                <a:sym typeface="Times New Roman"/>
              </a:rPr>
              <a:t>Technology Gap: </a:t>
            </a:r>
            <a:r>
              <a:rPr b="0" i="0" lang="en-US" sz="1400" u="none" cap="none" strike="noStrike">
                <a:solidFill>
                  <a:schemeClr val="dk1"/>
                </a:solidFill>
                <a:latin typeface="Times New Roman"/>
                <a:ea typeface="Times New Roman"/>
                <a:cs typeface="Times New Roman"/>
                <a:sym typeface="Times New Roman"/>
              </a:rPr>
              <a:t>There is a lack of Arduino-based, app-controlled robots that demonstrate realistic walking using minimal motors, especially ones that support Bluetooth over wired/IR control.</a:t>
            </a:r>
            <a:endParaRPr b="0" i="0" sz="1400" u="none" cap="none" strike="noStrike">
              <a:solidFill>
                <a:schemeClr val="dk1"/>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chemeClr val="dk1"/>
              </a:buClr>
              <a:buSzPts val="1700"/>
              <a:buFont typeface="Arial"/>
              <a:buNone/>
            </a:pPr>
            <a:r>
              <a:t/>
            </a:r>
            <a:endParaRPr b="0" i="0" sz="1400" u="none" cap="none" strike="noStrike">
              <a:solidFill>
                <a:schemeClr val="dk1"/>
              </a:solidFill>
              <a:latin typeface="Times New Roman"/>
              <a:ea typeface="Times New Roman"/>
              <a:cs typeface="Times New Roman"/>
              <a:sym typeface="Times New Roman"/>
            </a:endParaRPr>
          </a:p>
          <a:p>
            <a:pPr indent="-107950" lvl="0" marL="0" marR="0" rtl="0" algn="just">
              <a:lnSpc>
                <a:spcPct val="100000"/>
              </a:lnSpc>
              <a:spcBef>
                <a:spcPts val="0"/>
              </a:spcBef>
              <a:spcAft>
                <a:spcPts val="0"/>
              </a:spcAft>
              <a:buClr>
                <a:schemeClr val="dk1"/>
              </a:buClr>
              <a:buSzPts val="1700"/>
              <a:buFont typeface="Arial"/>
              <a:buChar char="•"/>
            </a:pPr>
            <a:r>
              <a:rPr b="1" i="0" lang="en-US" sz="1400" u="none" cap="none" strike="noStrike">
                <a:solidFill>
                  <a:schemeClr val="dk1"/>
                </a:solidFill>
                <a:latin typeface="Times New Roman"/>
                <a:ea typeface="Times New Roman"/>
                <a:cs typeface="Times New Roman"/>
                <a:sym typeface="Times New Roman"/>
              </a:rPr>
              <a:t>Solution:</a:t>
            </a:r>
            <a:r>
              <a:rPr b="0" i="0" lang="en-US" sz="1400" u="none" cap="none" strike="noStrike">
                <a:solidFill>
                  <a:schemeClr val="dk1"/>
                </a:solidFill>
                <a:latin typeface="Times New Roman"/>
                <a:ea typeface="Times New Roman"/>
                <a:cs typeface="Times New Roman"/>
                <a:sym typeface="Times New Roman"/>
              </a:rPr>
              <a:t> Introduce a low-cost, compact spider robot that uses just 2 BO motors for 8-leg movement, connects via Bluetooth for mobile app control, runs on Arduino Nano, and is adaptable for future sensor upgrades.</a:t>
            </a:r>
            <a:endParaRPr b="0"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Target Audience</a:t>
            </a:r>
            <a:endParaRPr b="1" sz="2665">
              <a:latin typeface="Times New Roman"/>
              <a:ea typeface="Times New Roman"/>
              <a:cs typeface="Times New Roman"/>
              <a:sym typeface="Times New Roman"/>
            </a:endParaRPr>
          </a:p>
        </p:txBody>
      </p:sp>
      <p:sp>
        <p:nvSpPr>
          <p:cNvPr id="160" name="Google Shape;160;p15"/>
          <p:cNvSpPr txBox="1"/>
          <p:nvPr>
            <p:ph idx="1" type="body"/>
          </p:nvPr>
        </p:nvSpPr>
        <p:spPr>
          <a:xfrm>
            <a:off x="311785" y="1017905"/>
            <a:ext cx="8520430" cy="3817620"/>
          </a:xfrm>
          <a:prstGeom prst="rect">
            <a:avLst/>
          </a:prstGeom>
          <a:noFill/>
          <a:ln>
            <a:noFill/>
          </a:ln>
        </p:spPr>
        <p:txBody>
          <a:bodyPr anchorCtr="0" anchor="t" bIns="91425" lIns="91425" spcFirstLastPara="1" rIns="91425" wrap="square" tIns="91425">
            <a:noAutofit/>
          </a:bodyPr>
          <a:lstStyle/>
          <a:p>
            <a:pPr indent="0" lvl="0" marL="114300" rtl="0" algn="just">
              <a:lnSpc>
                <a:spcPct val="115000"/>
              </a:lnSpc>
              <a:spcBef>
                <a:spcPts val="0"/>
              </a:spcBef>
              <a:spcAft>
                <a:spcPts val="0"/>
              </a:spcAft>
              <a:buClr>
                <a:srgbClr val="0C0C0C"/>
              </a:buClr>
              <a:buSzPts val="2450"/>
              <a:buFont typeface="Arial"/>
              <a:buNone/>
            </a:pPr>
            <a:r>
              <a:rPr b="1" lang="en-US" sz="1400">
                <a:solidFill>
                  <a:schemeClr val="dk1"/>
                </a:solidFill>
                <a:latin typeface="Times New Roman"/>
                <a:ea typeface="Times New Roman"/>
                <a:cs typeface="Times New Roman"/>
                <a:sym typeface="Times New Roman"/>
              </a:rPr>
              <a:t>Students and Academic Projects -</a:t>
            </a:r>
            <a:r>
              <a:rPr lang="en-US" sz="1400">
                <a:solidFill>
                  <a:schemeClr val="dk1"/>
                </a:solidFill>
                <a:latin typeface="Times New Roman"/>
                <a:ea typeface="Times New Roman"/>
                <a:cs typeface="Times New Roman"/>
                <a:sym typeface="Times New Roman"/>
              </a:rPr>
              <a:t> This robot is ideal for engineering and diploma students working on final year projects or participating in robotics competitions. It offers a practical way to understand Arduino programming, Bluetooth communication, and motor control using minimal components, making it perfect for academic learning.</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450"/>
              <a:buFont typeface="Arial"/>
              <a:buNone/>
            </a:pPr>
            <a:r>
              <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450"/>
              <a:buFont typeface="Arial"/>
              <a:buNone/>
            </a:pPr>
            <a:r>
              <a:rPr b="1" lang="en-US" sz="1400">
                <a:solidFill>
                  <a:schemeClr val="dk1"/>
                </a:solidFill>
                <a:latin typeface="Times New Roman"/>
                <a:ea typeface="Times New Roman"/>
                <a:cs typeface="Times New Roman"/>
                <a:sym typeface="Times New Roman"/>
              </a:rPr>
              <a:t>Educators and Workshop Trainers - </a:t>
            </a:r>
            <a:r>
              <a:rPr lang="en-US" sz="1400">
                <a:solidFill>
                  <a:schemeClr val="dk1"/>
                </a:solidFill>
                <a:latin typeface="Times New Roman"/>
                <a:ea typeface="Times New Roman"/>
                <a:cs typeface="Times New Roman"/>
                <a:sym typeface="Times New Roman"/>
              </a:rPr>
              <a:t>STEM educators and trainers can use this robot to conduct hands-on sessions that demonstrate the fundamentals of robotics in an engaging and affordable manner. Its simple design and functionality help bridge the gap between theoretical learning and real-world application.</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450"/>
              <a:buFont typeface="Arial"/>
              <a:buNone/>
            </a:pPr>
            <a:r>
              <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450"/>
              <a:buFont typeface="Arial"/>
              <a:buNone/>
            </a:pPr>
            <a:r>
              <a:rPr b="1" lang="en-US" sz="1400">
                <a:solidFill>
                  <a:schemeClr val="dk1"/>
                </a:solidFill>
                <a:latin typeface="Times New Roman"/>
                <a:ea typeface="Times New Roman"/>
                <a:cs typeface="Times New Roman"/>
                <a:sym typeface="Times New Roman"/>
              </a:rPr>
              <a:t>Makers and DIY Enthusiasts - </a:t>
            </a:r>
            <a:r>
              <a:rPr lang="en-US" sz="1400">
                <a:solidFill>
                  <a:schemeClr val="dk1"/>
                </a:solidFill>
                <a:latin typeface="Times New Roman"/>
                <a:ea typeface="Times New Roman"/>
                <a:cs typeface="Times New Roman"/>
                <a:sym typeface="Times New Roman"/>
              </a:rPr>
              <a:t>Hobbyists who enjoy building and customizing robots will find this project appealing due to its simplicity, upgradability, and spider-like walking motion. It provides an exciting platform for experimentation, sensor integration, and design modification.</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450"/>
              <a:buFont typeface="Arial"/>
              <a:buNone/>
            </a:pPr>
            <a:r>
              <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450"/>
              <a:buFont typeface="Arial"/>
              <a:buNone/>
            </a:pPr>
            <a:r>
              <a:rPr b="1" lang="en-US" sz="1400">
                <a:solidFill>
                  <a:schemeClr val="dk1"/>
                </a:solidFill>
                <a:latin typeface="Times New Roman"/>
                <a:ea typeface="Times New Roman"/>
                <a:cs typeface="Times New Roman"/>
                <a:sym typeface="Times New Roman"/>
              </a:rPr>
              <a:t>Tech Events and EdTech Innovators - </a:t>
            </a:r>
            <a:r>
              <a:rPr lang="en-US" sz="1400">
                <a:solidFill>
                  <a:schemeClr val="dk1"/>
                </a:solidFill>
                <a:latin typeface="Times New Roman"/>
                <a:ea typeface="Times New Roman"/>
                <a:cs typeface="Times New Roman"/>
                <a:sym typeface="Times New Roman"/>
              </a:rPr>
              <a:t>Robotics clubs, tech exhibitions, and ed-tech startups can adopt this robot as a showcase of creative engineering. Its mobility, interactivity, and cost-effectiveness make it suitable for interactive demos, learning kits, and educational outreach initiatives.</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6"/>
          <p:cNvSpPr txBox="1"/>
          <p:nvPr>
            <p:ph type="title"/>
          </p:nvPr>
        </p:nvSpPr>
        <p:spPr>
          <a:xfrm>
            <a:off x="237405" y="174347"/>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User Pain Points</a:t>
            </a:r>
            <a:endParaRPr b="1" sz="2665">
              <a:latin typeface="Times New Roman"/>
              <a:ea typeface="Times New Roman"/>
              <a:cs typeface="Times New Roman"/>
              <a:sym typeface="Times New Roman"/>
            </a:endParaRPr>
          </a:p>
        </p:txBody>
      </p:sp>
      <p:sp>
        <p:nvSpPr>
          <p:cNvPr id="166" name="Google Shape;166;p16"/>
          <p:cNvSpPr txBox="1"/>
          <p:nvPr>
            <p:ph idx="1" type="body"/>
          </p:nvPr>
        </p:nvSpPr>
        <p:spPr>
          <a:xfrm>
            <a:off x="237490" y="673100"/>
            <a:ext cx="8594725" cy="4119880"/>
          </a:xfrm>
          <a:prstGeom prst="rect">
            <a:avLst/>
          </a:prstGeom>
          <a:noFill/>
          <a:ln>
            <a:noFill/>
          </a:ln>
        </p:spPr>
        <p:txBody>
          <a:bodyPr anchorCtr="0" anchor="ctr" bIns="45700" lIns="91425" spcFirstLastPara="1" rIns="91425" wrap="square" tIns="45700">
            <a:noAutofit/>
          </a:bodyPr>
          <a:lstStyle/>
          <a:p>
            <a:pPr indent="-107950" lvl="0" marL="0" rtl="0" algn="just">
              <a:lnSpc>
                <a:spcPct val="100000"/>
              </a:lnSpc>
              <a:spcBef>
                <a:spcPts val="0"/>
              </a:spcBef>
              <a:spcAft>
                <a:spcPts val="0"/>
              </a:spcAft>
              <a:buClr>
                <a:schemeClr val="dk1"/>
              </a:buClr>
              <a:buSzPts val="1700"/>
              <a:buFont typeface="Times New Roman"/>
              <a:buChar char="•"/>
            </a:pPr>
            <a:r>
              <a:rPr b="1" i="0" lang="en-US" sz="1400" u="none" cap="none" strike="noStrike">
                <a:solidFill>
                  <a:schemeClr val="dk1"/>
                </a:solidFill>
                <a:latin typeface="Times New Roman"/>
                <a:ea typeface="Times New Roman"/>
                <a:cs typeface="Times New Roman"/>
                <a:sym typeface="Times New Roman"/>
              </a:rPr>
              <a:t>High Cost of Educational Robot - </a:t>
            </a:r>
            <a:r>
              <a:rPr b="0" i="0" lang="en-US" sz="1400" u="none" cap="none" strike="noStrike">
                <a:solidFill>
                  <a:schemeClr val="dk1"/>
                </a:solidFill>
                <a:latin typeface="Times New Roman"/>
                <a:ea typeface="Times New Roman"/>
                <a:cs typeface="Times New Roman"/>
                <a:sym typeface="Times New Roman"/>
              </a:rPr>
              <a:t>Many programmable walking robots on the market are priced too high for students or educational institutions. This makes it difficult for schools and learners to access practical robotics tools within a limited budget.</a:t>
            </a:r>
            <a:endParaRPr b="0" i="0" sz="1400" u="none" cap="none" strike="noStrike">
              <a:solidFill>
                <a:schemeClr val="dk1"/>
              </a:solidFill>
              <a:latin typeface="Times New Roman"/>
              <a:ea typeface="Times New Roman"/>
              <a:cs typeface="Times New Roman"/>
              <a:sym typeface="Times New Roman"/>
            </a:endParaRPr>
          </a:p>
          <a:p>
            <a:pPr indent="0" lvl="0" marL="0" rtl="0" algn="just">
              <a:lnSpc>
                <a:spcPct val="100000"/>
              </a:lnSpc>
              <a:spcBef>
                <a:spcPts val="0"/>
              </a:spcBef>
              <a:spcAft>
                <a:spcPts val="0"/>
              </a:spcAft>
              <a:buClr>
                <a:schemeClr val="dk1"/>
              </a:buClr>
              <a:buSzPts val="1700"/>
              <a:buFont typeface="Times New Roman"/>
              <a:buNone/>
            </a:pPr>
            <a:r>
              <a:t/>
            </a:r>
            <a:endParaRPr b="0" i="0" sz="1400" u="none" cap="none" strike="noStrike">
              <a:solidFill>
                <a:schemeClr val="dk1"/>
              </a:solidFill>
              <a:latin typeface="Times New Roman"/>
              <a:ea typeface="Times New Roman"/>
              <a:cs typeface="Times New Roman"/>
              <a:sym typeface="Times New Roman"/>
            </a:endParaRPr>
          </a:p>
          <a:p>
            <a:pPr indent="-107950" lvl="0" marL="0" rtl="0" algn="just">
              <a:lnSpc>
                <a:spcPct val="100000"/>
              </a:lnSpc>
              <a:spcBef>
                <a:spcPts val="0"/>
              </a:spcBef>
              <a:spcAft>
                <a:spcPts val="0"/>
              </a:spcAft>
              <a:buClr>
                <a:schemeClr val="dk1"/>
              </a:buClr>
              <a:buSzPts val="1700"/>
              <a:buFont typeface="Times New Roman"/>
              <a:buChar char="•"/>
            </a:pPr>
            <a:r>
              <a:rPr b="1" i="0" lang="en-US" sz="1400" u="none" cap="none" strike="noStrike">
                <a:solidFill>
                  <a:schemeClr val="dk1"/>
                </a:solidFill>
                <a:latin typeface="Times New Roman"/>
                <a:ea typeface="Times New Roman"/>
                <a:cs typeface="Times New Roman"/>
                <a:sym typeface="Times New Roman"/>
              </a:rPr>
              <a:t>Complexity of Assembly and Programming - </a:t>
            </a:r>
            <a:r>
              <a:rPr b="0" i="0" lang="en-US" sz="1400" u="none" cap="none" strike="noStrike">
                <a:solidFill>
                  <a:schemeClr val="dk1"/>
                </a:solidFill>
                <a:latin typeface="Times New Roman"/>
                <a:ea typeface="Times New Roman"/>
                <a:cs typeface="Times New Roman"/>
                <a:sym typeface="Times New Roman"/>
              </a:rPr>
              <a:t>Robots with multiple servos or advanced components often require complex coding and calibration, which can be overwhelming for beginners. Users struggle with lengthy setup times and steep learning curves, reducing hands-on engagement.</a:t>
            </a:r>
            <a:endParaRPr b="0" i="0" sz="1400" u="none" cap="none" strike="noStrike">
              <a:solidFill>
                <a:schemeClr val="dk1"/>
              </a:solidFill>
              <a:latin typeface="Times New Roman"/>
              <a:ea typeface="Times New Roman"/>
              <a:cs typeface="Times New Roman"/>
              <a:sym typeface="Times New Roman"/>
            </a:endParaRPr>
          </a:p>
          <a:p>
            <a:pPr indent="0" lvl="0" marL="0" rtl="0" algn="just">
              <a:lnSpc>
                <a:spcPct val="100000"/>
              </a:lnSpc>
              <a:spcBef>
                <a:spcPts val="0"/>
              </a:spcBef>
              <a:spcAft>
                <a:spcPts val="0"/>
              </a:spcAft>
              <a:buClr>
                <a:schemeClr val="dk1"/>
              </a:buClr>
              <a:buSzPts val="1700"/>
              <a:buFont typeface="Times New Roman"/>
              <a:buNone/>
            </a:pPr>
            <a:r>
              <a:t/>
            </a:r>
            <a:endParaRPr b="0" i="0" sz="1400" u="none" cap="none" strike="noStrike">
              <a:solidFill>
                <a:schemeClr val="dk1"/>
              </a:solidFill>
              <a:latin typeface="Times New Roman"/>
              <a:ea typeface="Times New Roman"/>
              <a:cs typeface="Times New Roman"/>
              <a:sym typeface="Times New Roman"/>
            </a:endParaRPr>
          </a:p>
          <a:p>
            <a:pPr indent="-107950" lvl="0" marL="0" rtl="0" algn="just">
              <a:lnSpc>
                <a:spcPct val="100000"/>
              </a:lnSpc>
              <a:spcBef>
                <a:spcPts val="0"/>
              </a:spcBef>
              <a:spcAft>
                <a:spcPts val="0"/>
              </a:spcAft>
              <a:buClr>
                <a:schemeClr val="dk1"/>
              </a:buClr>
              <a:buSzPts val="1700"/>
              <a:buFont typeface="Times New Roman"/>
              <a:buChar char="•"/>
            </a:pPr>
            <a:r>
              <a:rPr b="1" i="0" lang="en-US" sz="1400" u="none" cap="none" strike="noStrike">
                <a:solidFill>
                  <a:schemeClr val="dk1"/>
                </a:solidFill>
                <a:latin typeface="Times New Roman"/>
                <a:ea typeface="Times New Roman"/>
                <a:cs typeface="Times New Roman"/>
                <a:sym typeface="Times New Roman"/>
              </a:rPr>
              <a:t>Limited Mobility and Surface Compatibility - </a:t>
            </a:r>
            <a:r>
              <a:rPr b="0" i="0" lang="en-US" sz="1400" u="none" cap="none" strike="noStrike">
                <a:solidFill>
                  <a:schemeClr val="dk1"/>
                </a:solidFill>
                <a:latin typeface="Times New Roman"/>
                <a:ea typeface="Times New Roman"/>
                <a:cs typeface="Times New Roman"/>
                <a:sym typeface="Times New Roman"/>
              </a:rPr>
              <a:t>Wheeled or static robots typically cannot operate well on uneven surfaces like cardboard or tiles. Users often find such robots unreliable in dynamic classroom environments where smooth operation across surfaces is necessary.</a:t>
            </a:r>
            <a:endParaRPr b="0" i="0" sz="1400" u="none" cap="none" strike="noStrike">
              <a:solidFill>
                <a:schemeClr val="dk1"/>
              </a:solidFill>
              <a:latin typeface="Times New Roman"/>
              <a:ea typeface="Times New Roman"/>
              <a:cs typeface="Times New Roman"/>
              <a:sym typeface="Times New Roman"/>
            </a:endParaRPr>
          </a:p>
          <a:p>
            <a:pPr indent="0" lvl="0" marL="0" rtl="0" algn="just">
              <a:lnSpc>
                <a:spcPct val="100000"/>
              </a:lnSpc>
              <a:spcBef>
                <a:spcPts val="0"/>
              </a:spcBef>
              <a:spcAft>
                <a:spcPts val="0"/>
              </a:spcAft>
              <a:buClr>
                <a:schemeClr val="dk1"/>
              </a:buClr>
              <a:buSzPts val="1700"/>
              <a:buFont typeface="Times New Roman"/>
              <a:buNone/>
            </a:pPr>
            <a:r>
              <a:t/>
            </a:r>
            <a:endParaRPr b="0" i="0" sz="1400" u="none" cap="none" strike="noStrike">
              <a:solidFill>
                <a:schemeClr val="dk1"/>
              </a:solidFill>
              <a:latin typeface="Times New Roman"/>
              <a:ea typeface="Times New Roman"/>
              <a:cs typeface="Times New Roman"/>
              <a:sym typeface="Times New Roman"/>
            </a:endParaRPr>
          </a:p>
          <a:p>
            <a:pPr indent="-107950" lvl="0" marL="0" rtl="0" algn="just">
              <a:lnSpc>
                <a:spcPct val="100000"/>
              </a:lnSpc>
              <a:spcBef>
                <a:spcPts val="0"/>
              </a:spcBef>
              <a:spcAft>
                <a:spcPts val="0"/>
              </a:spcAft>
              <a:buClr>
                <a:schemeClr val="dk1"/>
              </a:buClr>
              <a:buSzPts val="1700"/>
              <a:buFont typeface="Times New Roman"/>
              <a:buChar char="•"/>
            </a:pPr>
            <a:r>
              <a:rPr b="1" i="0" lang="en-US" sz="1400" u="none" cap="none" strike="noStrike">
                <a:solidFill>
                  <a:schemeClr val="dk1"/>
                </a:solidFill>
                <a:latin typeface="Times New Roman"/>
                <a:ea typeface="Times New Roman"/>
                <a:cs typeface="Times New Roman"/>
                <a:sym typeface="Times New Roman"/>
              </a:rPr>
              <a:t>Lack of Wireless, App-Based Control - </a:t>
            </a:r>
            <a:r>
              <a:rPr b="0" i="0" lang="en-US" sz="1400" u="none" cap="none" strike="noStrike">
                <a:solidFill>
                  <a:schemeClr val="dk1"/>
                </a:solidFill>
                <a:latin typeface="Times New Roman"/>
                <a:ea typeface="Times New Roman"/>
                <a:cs typeface="Times New Roman"/>
                <a:sym typeface="Times New Roman"/>
              </a:rPr>
              <a:t>Some educational robots still rely on IR remotes or physical switches, limiting flexibility. Users expect Bluetooth or smartphone control for convenience, especially in modern classrooms or interactive demos.</a:t>
            </a:r>
            <a:endParaRPr b="0" i="0" sz="1400" u="none" cap="none" strike="noStrike">
              <a:solidFill>
                <a:schemeClr val="dk1"/>
              </a:solidFill>
              <a:latin typeface="Times New Roman"/>
              <a:ea typeface="Times New Roman"/>
              <a:cs typeface="Times New Roman"/>
              <a:sym typeface="Times New Roman"/>
            </a:endParaRPr>
          </a:p>
          <a:p>
            <a:pPr indent="0" lvl="0" marL="0" rtl="0" algn="just">
              <a:lnSpc>
                <a:spcPct val="100000"/>
              </a:lnSpc>
              <a:spcBef>
                <a:spcPts val="0"/>
              </a:spcBef>
              <a:spcAft>
                <a:spcPts val="0"/>
              </a:spcAft>
              <a:buClr>
                <a:schemeClr val="dk1"/>
              </a:buClr>
              <a:buSzPts val="1700"/>
              <a:buFont typeface="Times New Roman"/>
              <a:buNone/>
            </a:pPr>
            <a:r>
              <a:t/>
            </a:r>
            <a:endParaRPr b="0" i="0" sz="1400" u="none" cap="none" strike="noStrike">
              <a:solidFill>
                <a:schemeClr val="dk1"/>
              </a:solidFill>
              <a:latin typeface="Times New Roman"/>
              <a:ea typeface="Times New Roman"/>
              <a:cs typeface="Times New Roman"/>
              <a:sym typeface="Times New Roman"/>
            </a:endParaRPr>
          </a:p>
          <a:p>
            <a:pPr indent="-107950" lvl="0" marL="0" rtl="0" algn="just">
              <a:lnSpc>
                <a:spcPct val="100000"/>
              </a:lnSpc>
              <a:spcBef>
                <a:spcPts val="0"/>
              </a:spcBef>
              <a:spcAft>
                <a:spcPts val="0"/>
              </a:spcAft>
              <a:buClr>
                <a:schemeClr val="dk1"/>
              </a:buClr>
              <a:buSzPts val="1700"/>
              <a:buFont typeface="Times New Roman"/>
              <a:buChar char="•"/>
            </a:pPr>
            <a:r>
              <a:rPr b="1" i="0" lang="en-US" sz="1400" u="none" cap="none" strike="noStrike">
                <a:solidFill>
                  <a:schemeClr val="dk1"/>
                </a:solidFill>
                <a:latin typeface="Times New Roman"/>
                <a:ea typeface="Times New Roman"/>
                <a:cs typeface="Times New Roman"/>
                <a:sym typeface="Times New Roman"/>
              </a:rPr>
              <a:t>Low Customizability for Future Use - </a:t>
            </a:r>
            <a:r>
              <a:rPr b="0" i="0" lang="en-US" sz="1400" u="none" cap="none" strike="noStrike">
                <a:solidFill>
                  <a:schemeClr val="dk1"/>
                </a:solidFill>
                <a:latin typeface="Times New Roman"/>
                <a:ea typeface="Times New Roman"/>
                <a:cs typeface="Times New Roman"/>
                <a:sym typeface="Times New Roman"/>
              </a:rPr>
              <a:t>Many low-cost robots are not designed for upgrades or sensor integration. Once built, they offer little scope for learning beyond basic movement, making them less valuable over time.</a:t>
            </a:r>
            <a:endParaRPr b="0"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17"/>
          <p:cNvPicPr preferRelativeResize="0"/>
          <p:nvPr/>
        </p:nvPicPr>
        <p:blipFill rotWithShape="1">
          <a:blip r:embed="rId3">
            <a:alphaModFix/>
          </a:blip>
          <a:srcRect b="0" l="0" r="0" t="0"/>
          <a:stretch/>
        </p:blipFill>
        <p:spPr>
          <a:xfrm>
            <a:off x="429895" y="763270"/>
            <a:ext cx="8580120" cy="4380865"/>
          </a:xfrm>
          <a:prstGeom prst="rect">
            <a:avLst/>
          </a:prstGeom>
          <a:noFill/>
          <a:ln>
            <a:noFill/>
          </a:ln>
        </p:spPr>
      </p:pic>
      <p:sp>
        <p:nvSpPr>
          <p:cNvPr id="172" name="Google Shape;172;p17"/>
          <p:cNvSpPr txBox="1"/>
          <p:nvPr/>
        </p:nvSpPr>
        <p:spPr>
          <a:xfrm>
            <a:off x="579120" y="245110"/>
            <a:ext cx="7251065" cy="469265"/>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800"/>
              <a:buFont typeface="Arial"/>
              <a:buNone/>
            </a:pPr>
            <a:r>
              <a:rPr b="1" i="0" lang="en-US" sz="2400" u="none" cap="none" strike="noStrike">
                <a:solidFill>
                  <a:schemeClr val="dk1"/>
                </a:solidFill>
                <a:latin typeface="Times New Roman"/>
                <a:ea typeface="Times New Roman"/>
                <a:cs typeface="Times New Roman"/>
                <a:sym typeface="Times New Roman"/>
              </a:rPr>
              <a:t>Prototyping &amp; Ideation – Spider Robot</a:t>
            </a:r>
            <a:endParaRPr b="1" i="0" sz="2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8"/>
          <p:cNvSpPr txBox="1"/>
          <p:nvPr>
            <p:ph type="title"/>
          </p:nvPr>
        </p:nvSpPr>
        <p:spPr>
          <a:xfrm>
            <a:off x="228600" y="226695"/>
            <a:ext cx="8520430" cy="38862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SzPts val="2064"/>
              <a:buNone/>
            </a:pPr>
            <a:r>
              <a:rPr b="1" lang="en-US" sz="2400">
                <a:latin typeface="Times New Roman"/>
                <a:ea typeface="Times New Roman"/>
                <a:cs typeface="Times New Roman"/>
                <a:sym typeface="Times New Roman"/>
              </a:rPr>
              <a:t>Low Fidelity Mockups</a:t>
            </a:r>
            <a:endParaRPr sz="2400">
              <a:latin typeface="Times New Roman"/>
              <a:ea typeface="Times New Roman"/>
              <a:cs typeface="Times New Roman"/>
              <a:sym typeface="Times New Roman"/>
            </a:endParaRPr>
          </a:p>
        </p:txBody>
      </p:sp>
      <p:sp>
        <p:nvSpPr>
          <p:cNvPr id="178" name="Google Shape;178;p18"/>
          <p:cNvSpPr/>
          <p:nvPr/>
        </p:nvSpPr>
        <p:spPr>
          <a:xfrm>
            <a:off x="228600" y="614680"/>
            <a:ext cx="8770620" cy="469392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1. Ideation (Divergent Thinking)</a:t>
            </a:r>
            <a:endParaRPr b="1"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t/>
            </a:r>
            <a:endParaRPr b="1"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0" i="0" lang="en-US" sz="1300" u="none" cap="none" strike="noStrike">
                <a:solidFill>
                  <a:schemeClr val="dk1"/>
                </a:solidFill>
                <a:latin typeface="Times New Roman"/>
                <a:ea typeface="Times New Roman"/>
                <a:cs typeface="Times New Roman"/>
                <a:sym typeface="Times New Roman"/>
              </a:rPr>
              <a:t>Brainstormed various possibilities to create a cost-effective, Bluetooth-controlled spider robot that simulates walking while maintaining simplicity and educational value. Key features identified:</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Bluetooth-Based Control –</a:t>
            </a:r>
            <a:r>
              <a:rPr b="0" i="0" lang="en-US" sz="1300" u="none" cap="none" strike="noStrike">
                <a:solidFill>
                  <a:schemeClr val="dk1"/>
                </a:solidFill>
                <a:latin typeface="Times New Roman"/>
                <a:ea typeface="Times New Roman"/>
                <a:cs typeface="Times New Roman"/>
                <a:sym typeface="Times New Roman"/>
              </a:rPr>
              <a:t> Controlled via mobile app (Serial Bluetooth Terminal), allowing wireless movement in all four directions.</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Four-Legged Spider Design –</a:t>
            </a:r>
            <a:r>
              <a:rPr b="0" i="0" lang="en-US" sz="1300" u="none" cap="none" strike="noStrike">
                <a:solidFill>
                  <a:schemeClr val="dk1"/>
                </a:solidFill>
                <a:latin typeface="Times New Roman"/>
                <a:ea typeface="Times New Roman"/>
                <a:cs typeface="Times New Roman"/>
                <a:sym typeface="Times New Roman"/>
              </a:rPr>
              <a:t> Uses only two BO motors to drive mechanical legs, reducing cost and complexity.</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Arduino Nano Integration –</a:t>
            </a:r>
            <a:r>
              <a:rPr b="0" i="0" lang="en-US" sz="1300" u="none" cap="none" strike="noStrike">
                <a:solidFill>
                  <a:schemeClr val="dk1"/>
                </a:solidFill>
                <a:latin typeface="Times New Roman"/>
                <a:ea typeface="Times New Roman"/>
                <a:cs typeface="Times New Roman"/>
                <a:sym typeface="Times New Roman"/>
              </a:rPr>
              <a:t> Acts as the main controller for Bluetooth commands and motor control logic.</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All-Terrain Capability –</a:t>
            </a:r>
            <a:r>
              <a:rPr b="0" i="0" lang="en-US" sz="1300" u="none" cap="none" strike="noStrike">
                <a:solidFill>
                  <a:schemeClr val="dk1"/>
                </a:solidFill>
                <a:latin typeface="Times New Roman"/>
                <a:ea typeface="Times New Roman"/>
                <a:cs typeface="Times New Roman"/>
                <a:sym typeface="Times New Roman"/>
              </a:rPr>
              <a:t> Designed to walk over various surfaces like tile, cardboard, and wooden floors.</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Expandability – </a:t>
            </a:r>
            <a:r>
              <a:rPr b="0" i="0" lang="en-US" sz="1300" u="none" cap="none" strike="noStrike">
                <a:solidFill>
                  <a:schemeClr val="dk1"/>
                </a:solidFill>
                <a:latin typeface="Times New Roman"/>
                <a:ea typeface="Times New Roman"/>
                <a:cs typeface="Times New Roman"/>
                <a:sym typeface="Times New Roman"/>
              </a:rPr>
              <a:t>Structure allows easy future upgrades like obstacle sensors or sound feedback modules.</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2.Alternatives (Concept Variations)</a:t>
            </a:r>
            <a:endParaRPr b="1"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t/>
            </a:r>
            <a:endParaRPr b="1"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Basic Version – </a:t>
            </a:r>
            <a:r>
              <a:rPr b="0" i="0" lang="en-US" sz="1300" u="none" cap="none" strike="noStrike">
                <a:solidFill>
                  <a:schemeClr val="dk1"/>
                </a:solidFill>
                <a:latin typeface="Times New Roman"/>
                <a:ea typeface="Times New Roman"/>
                <a:cs typeface="Times New Roman"/>
                <a:sym typeface="Times New Roman"/>
              </a:rPr>
              <a:t>A minimal design with Bluetooth app control, simple two-motor walking, and manual ON/OFF switching.</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Intermediate Version – </a:t>
            </a:r>
            <a:r>
              <a:rPr b="0" i="0" lang="en-US" sz="1300" u="none" cap="none" strike="noStrike">
                <a:solidFill>
                  <a:schemeClr val="dk1"/>
                </a:solidFill>
                <a:latin typeface="Times New Roman"/>
                <a:ea typeface="Times New Roman"/>
                <a:cs typeface="Times New Roman"/>
                <a:sym typeface="Times New Roman"/>
              </a:rPr>
              <a:t>Includes LDR for light detection, battery level indicator using OLED, and fine-tuned movement coordination.</a:t>
            </a:r>
            <a:endParaRPr b="0" i="0" sz="1300" u="none" cap="none" strike="noStrike">
              <a:solidFill>
                <a:schemeClr val="dk1"/>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chemeClr val="dk1"/>
              </a:buClr>
              <a:buSzPts val="1400"/>
              <a:buFont typeface="Arial"/>
              <a:buNone/>
            </a:pPr>
            <a:r>
              <a:rPr b="1" i="0" lang="en-US" sz="1300" u="none" cap="none" strike="noStrike">
                <a:solidFill>
                  <a:schemeClr val="dk1"/>
                </a:solidFill>
                <a:latin typeface="Times New Roman"/>
                <a:ea typeface="Times New Roman"/>
                <a:cs typeface="Times New Roman"/>
                <a:sym typeface="Times New Roman"/>
              </a:rPr>
              <a:t>Advanced Version –</a:t>
            </a:r>
            <a:r>
              <a:rPr b="0" i="0" lang="en-US" sz="1300" u="none" cap="none" strike="noStrike">
                <a:solidFill>
                  <a:schemeClr val="dk1"/>
                </a:solidFill>
                <a:latin typeface="Times New Roman"/>
                <a:ea typeface="Times New Roman"/>
                <a:cs typeface="Times New Roman"/>
                <a:sym typeface="Times New Roman"/>
              </a:rPr>
              <a:t> Plans to integrate obstacle avoidance sensors, motion pattern customization, and voice feedback or gesture-based control.</a:t>
            </a:r>
            <a:endParaRPr b="0" i="0" sz="1300" u="none" cap="none" strike="noStrike">
              <a:solidFill>
                <a:schemeClr val="dk1"/>
              </a:solidFill>
              <a:latin typeface="Times New Roman"/>
              <a:ea typeface="Times New Roman"/>
              <a:cs typeface="Times New Roman"/>
              <a:sym typeface="Times New Roman"/>
            </a:endParaRPr>
          </a:p>
        </p:txBody>
      </p:sp>
      <p:sp>
        <p:nvSpPr>
          <p:cNvPr id="179" name="Google Shape;179;p18"/>
          <p:cNvSpPr/>
          <p:nvPr/>
        </p:nvSpPr>
        <p:spPr>
          <a:xfrm>
            <a:off x="144780" y="3091988"/>
            <a:ext cx="8770620" cy="2031325"/>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9"/>
          <p:cNvSpPr txBox="1"/>
          <p:nvPr/>
        </p:nvSpPr>
        <p:spPr>
          <a:xfrm>
            <a:off x="161925" y="-635"/>
            <a:ext cx="8981440" cy="4982845"/>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3. Iterations (Refinement of Ideas)</a:t>
            </a:r>
            <a:endParaRPr b="1"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t/>
            </a:r>
            <a:endParaRPr b="1"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1st Iteration: </a:t>
            </a:r>
            <a:r>
              <a:rPr b="0" i="0" lang="en-US" sz="1300" u="none" cap="none" strike="noStrike">
                <a:solidFill>
                  <a:srgbClr val="000000"/>
                </a:solidFill>
                <a:latin typeface="Times New Roman"/>
                <a:ea typeface="Times New Roman"/>
                <a:cs typeface="Times New Roman"/>
                <a:sym typeface="Times New Roman"/>
              </a:rPr>
              <a:t>Basic Bluetooth movement tested using Serial Bluetooth Terminal app, controlled with simple forward, backward, left, and right commands.</a:t>
            </a:r>
            <a:endParaRPr b="0"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2nd Iteration: </a:t>
            </a:r>
            <a:r>
              <a:rPr b="0" i="0" lang="en-US" sz="1300" u="none" cap="none" strike="noStrike">
                <a:solidFill>
                  <a:srgbClr val="000000"/>
                </a:solidFill>
                <a:latin typeface="Times New Roman"/>
                <a:ea typeface="Times New Roman"/>
                <a:cs typeface="Times New Roman"/>
                <a:sym typeface="Times New Roman"/>
              </a:rPr>
              <a:t>Leg mechanism refined to ensure balanced movement using just 2 motors, and structure optimized for better grip and stability.</a:t>
            </a:r>
            <a:endParaRPr b="0"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3rd Iteration: </a:t>
            </a:r>
            <a:r>
              <a:rPr b="0" i="0" lang="en-US" sz="1300" u="none" cap="none" strike="noStrike">
                <a:solidFill>
                  <a:srgbClr val="000000"/>
                </a:solidFill>
                <a:latin typeface="Times New Roman"/>
                <a:ea typeface="Times New Roman"/>
                <a:cs typeface="Times New Roman"/>
                <a:sym typeface="Times New Roman"/>
              </a:rPr>
              <a:t>Tested enhanced features such as OLED display for system status, modular wiring for add-ons, and lightweight 3D-printed chassis design.</a:t>
            </a:r>
            <a:endParaRPr b="0"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4. Learnings from Iterations</a:t>
            </a:r>
            <a:endParaRPr b="1"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rgbClr val="000000"/>
              </a:buClr>
              <a:buSzPts val="1300"/>
              <a:buFont typeface="Arial"/>
              <a:buChar char="•"/>
            </a:pPr>
            <a:r>
              <a:rPr b="0" i="0" lang="en-US" sz="1300" u="none" cap="none" strike="noStrike">
                <a:solidFill>
                  <a:srgbClr val="000000"/>
                </a:solidFill>
                <a:latin typeface="Times New Roman"/>
                <a:ea typeface="Times New Roman"/>
                <a:cs typeface="Times New Roman"/>
                <a:sym typeface="Times New Roman"/>
              </a:rPr>
              <a:t>Two motors can successfully simulate spider-like motion with efficient linkage design.</a:t>
            </a:r>
            <a:endParaRPr b="0" i="0" sz="1300" u="none" cap="none" strike="noStrike">
              <a:solidFill>
                <a:srgbClr val="000000"/>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rgbClr val="000000"/>
              </a:buClr>
              <a:buSzPts val="1300"/>
              <a:buFont typeface="Arial"/>
              <a:buChar char="•"/>
            </a:pPr>
            <a:r>
              <a:rPr b="0" i="0" lang="en-US" sz="1300" u="none" cap="none" strike="noStrike">
                <a:solidFill>
                  <a:srgbClr val="000000"/>
                </a:solidFill>
                <a:latin typeface="Times New Roman"/>
                <a:ea typeface="Times New Roman"/>
                <a:cs typeface="Times New Roman"/>
                <a:sym typeface="Times New Roman"/>
              </a:rPr>
              <a:t>Bluetooth control improves engagement and is easier for users than IR-based methods.</a:t>
            </a:r>
            <a:endParaRPr b="0" i="0" sz="1300" u="none" cap="none" strike="noStrike">
              <a:solidFill>
                <a:srgbClr val="000000"/>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rgbClr val="000000"/>
              </a:buClr>
              <a:buSzPts val="1300"/>
              <a:buFont typeface="Arial"/>
              <a:buChar char="•"/>
            </a:pPr>
            <a:r>
              <a:rPr b="0" i="0" lang="en-US" sz="1300" u="none" cap="none" strike="noStrike">
                <a:solidFill>
                  <a:srgbClr val="000000"/>
                </a:solidFill>
                <a:latin typeface="Times New Roman"/>
                <a:ea typeface="Times New Roman"/>
                <a:cs typeface="Times New Roman"/>
                <a:sym typeface="Times New Roman"/>
              </a:rPr>
              <a:t>The robot performs best on smooth but varied surfaces, offering versatility.</a:t>
            </a:r>
            <a:endParaRPr b="0" i="0" sz="1300" u="none" cap="none" strike="noStrike">
              <a:solidFill>
                <a:srgbClr val="000000"/>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rgbClr val="000000"/>
              </a:buClr>
              <a:buSzPts val="1300"/>
              <a:buFont typeface="Arial"/>
              <a:buChar char="•"/>
            </a:pPr>
            <a:r>
              <a:rPr b="0" i="0" lang="en-US" sz="1300" u="none" cap="none" strike="noStrike">
                <a:solidFill>
                  <a:srgbClr val="000000"/>
                </a:solidFill>
                <a:latin typeface="Times New Roman"/>
                <a:ea typeface="Times New Roman"/>
                <a:cs typeface="Times New Roman"/>
                <a:sym typeface="Times New Roman"/>
              </a:rPr>
              <a:t>Modular wiring and compact battery setup improve safety and portability.</a:t>
            </a:r>
            <a:endParaRPr b="0" i="0" sz="1300" u="none" cap="none" strike="noStrike">
              <a:solidFill>
                <a:srgbClr val="000000"/>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rgbClr val="000000"/>
              </a:buClr>
              <a:buSzPts val="1300"/>
              <a:buFont typeface="Arial"/>
              <a:buChar char="•"/>
            </a:pPr>
            <a:r>
              <a:rPr b="0" i="0" lang="en-US" sz="1300" u="none" cap="none" strike="noStrike">
                <a:solidFill>
                  <a:srgbClr val="000000"/>
                </a:solidFill>
                <a:latin typeface="Times New Roman"/>
                <a:ea typeface="Times New Roman"/>
                <a:cs typeface="Times New Roman"/>
                <a:sym typeface="Times New Roman"/>
              </a:rPr>
              <a:t>Simple, remote-based interaction ensures usability even for non-technical users.</a:t>
            </a:r>
            <a:endParaRPr b="0" i="0" sz="1300" u="none" cap="none" strike="noStrike">
              <a:solidFill>
                <a:srgbClr val="000000"/>
              </a:solidFill>
              <a:latin typeface="Times New Roman"/>
              <a:ea typeface="Times New Roman"/>
              <a:cs typeface="Times New Roman"/>
              <a:sym typeface="Times New Roman"/>
            </a:endParaRPr>
          </a:p>
          <a:p>
            <a:pPr indent="-203200" lvl="0" marL="285750" marR="0" rtl="0" algn="just">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5. Low-Fidelity Mockups (Convergence Phase)</a:t>
            </a:r>
            <a:endParaRPr b="1"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t/>
            </a:r>
            <a:endParaRPr b="1"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Robot Sketch: </a:t>
            </a:r>
            <a:r>
              <a:rPr b="0" i="0" lang="en-US" sz="1300" u="none" cap="none" strike="noStrike">
                <a:solidFill>
                  <a:srgbClr val="000000"/>
                </a:solidFill>
                <a:latin typeface="Times New Roman"/>
                <a:ea typeface="Times New Roman"/>
                <a:cs typeface="Times New Roman"/>
                <a:sym typeface="Times New Roman"/>
              </a:rPr>
              <a:t>Top-down and side-view sketches illustrating motor placement, leg structure, Nano board mount, and battery housing.</a:t>
            </a:r>
            <a:endParaRPr b="0"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App Control Diagram: </a:t>
            </a:r>
            <a:r>
              <a:rPr b="0" i="0" lang="en-US" sz="1300" u="none" cap="none" strike="noStrike">
                <a:solidFill>
                  <a:srgbClr val="000000"/>
                </a:solidFill>
                <a:latin typeface="Times New Roman"/>
                <a:ea typeface="Times New Roman"/>
                <a:cs typeface="Times New Roman"/>
                <a:sym typeface="Times New Roman"/>
              </a:rPr>
              <a:t>Flowchart showing mobile app input → HC-05 Bluetooth → Arduino logic → Motor Driver (L298N) → Spider Leg Motion.</a:t>
            </a:r>
            <a:endParaRPr b="0"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rPr b="1" i="0" lang="en-US" sz="1300" u="none" cap="none" strike="noStrike">
                <a:solidFill>
                  <a:srgbClr val="000000"/>
                </a:solidFill>
                <a:latin typeface="Times New Roman"/>
                <a:ea typeface="Times New Roman"/>
                <a:cs typeface="Times New Roman"/>
                <a:sym typeface="Times New Roman"/>
              </a:rPr>
              <a:t>Mechanism Layout:</a:t>
            </a:r>
            <a:r>
              <a:rPr b="0" i="0" lang="en-US" sz="1300" u="none" cap="none" strike="noStrike">
                <a:solidFill>
                  <a:srgbClr val="000000"/>
                </a:solidFill>
                <a:latin typeface="Times New Roman"/>
                <a:ea typeface="Times New Roman"/>
                <a:cs typeface="Times New Roman"/>
                <a:sym typeface="Times New Roman"/>
              </a:rPr>
              <a:t> Simplified mechanical linkage diagrams for how two motors coordinate to move all four legs on each side.</a:t>
            </a:r>
            <a:endParaRPr b="0"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300"/>
              <a:buFont typeface="Arial"/>
              <a:buNone/>
            </a:pPr>
            <a:r>
              <a:t/>
            </a:r>
            <a:endParaRPr b="0" i="0" sz="13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2"/>
          <p:cNvSpPr txBox="1"/>
          <p:nvPr>
            <p:ph type="title"/>
          </p:nvPr>
        </p:nvSpPr>
        <p:spPr>
          <a:xfrm>
            <a:off x="311785" y="162560"/>
            <a:ext cx="8520430" cy="58674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LinkedIn Article: Four Legged Spider Robot</a:t>
            </a:r>
            <a:endParaRPr b="1" sz="2665">
              <a:latin typeface="Times New Roman"/>
              <a:ea typeface="Times New Roman"/>
              <a:cs typeface="Times New Roman"/>
              <a:sym typeface="Times New Roman"/>
            </a:endParaRPr>
          </a:p>
        </p:txBody>
      </p:sp>
      <p:sp>
        <p:nvSpPr>
          <p:cNvPr id="59" name="Google Shape;59;p2"/>
          <p:cNvSpPr txBox="1"/>
          <p:nvPr/>
        </p:nvSpPr>
        <p:spPr>
          <a:xfrm>
            <a:off x="312420" y="749935"/>
            <a:ext cx="8519795" cy="4297045"/>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1600"/>
              <a:buFont typeface="Arial"/>
              <a:buNone/>
            </a:pPr>
            <a:r>
              <a:rPr b="1" i="0" lang="en-US" sz="1600" u="none" cap="none" strike="noStrike">
                <a:solidFill>
                  <a:srgbClr val="000000"/>
                </a:solidFill>
                <a:latin typeface="Times New Roman"/>
                <a:ea typeface="Times New Roman"/>
                <a:cs typeface="Times New Roman"/>
                <a:sym typeface="Times New Roman"/>
              </a:rPr>
              <a:t>Summary :</a:t>
            </a:r>
            <a:endParaRPr b="1" i="0" sz="1600" u="none" cap="none" strike="noStrike">
              <a:solidFill>
                <a:srgbClr val="000000"/>
              </a:solidFill>
              <a:latin typeface="Times New Roman"/>
              <a:ea typeface="Times New Roman"/>
              <a:cs typeface="Times New Roman"/>
              <a:sym typeface="Times New Roman"/>
            </a:endParaRPr>
          </a:p>
          <a:p>
            <a:pPr indent="0" lvl="0" marL="0" marR="0" rtl="0" algn="just">
              <a:lnSpc>
                <a:spcPct val="150000"/>
              </a:lnSpc>
              <a:spcBef>
                <a:spcPts val="0"/>
              </a:spcBef>
              <a:spcAft>
                <a:spcPts val="0"/>
              </a:spcAft>
              <a:buClr>
                <a:srgbClr val="000000"/>
              </a:buClr>
              <a:buSzPts val="1400"/>
              <a:buFont typeface="Arial"/>
              <a:buNone/>
            </a:pPr>
            <a:r>
              <a:rPr b="0" i="0" lang="en-US" sz="1400" u="none" cap="none" strike="noStrike">
                <a:solidFill>
                  <a:srgbClr val="000000"/>
                </a:solidFill>
                <a:latin typeface="Times New Roman"/>
                <a:ea typeface="Times New Roman"/>
                <a:cs typeface="Times New Roman"/>
                <a:sym typeface="Times New Roman"/>
              </a:rPr>
              <a:t>The Bluetooth-Controlled Four-Legged Spider Robot is a compact, creative, and educational robotic project designed to introduce students and hobbyists to the world of robotics and wireless control. Inspired by the natural movement of spiders, this robot simulates legged locomotion using just 2 BO motors, a clever linkage mechanism, and a lightweight chassis, making it efficient yet dynamic. At its core, the bot features an Arduino Nano, an HC-05 Bluetooth module, and an L298N motor driver, allowing users to send movement commands—forward, backward, rotate left, and right—directly from a smartphone using a Bluetooth terminal app. Powered by three 18650 batteries and designed with modular, 3D-printed components, it can smoothly navigate on various surfaces, from classroom floors to tabletops. This spider bot isn’t just about motion—it’s a hands-on educational tool that fosters STEM learning, creativity, and curiosity. Easy to build, affordable, and expandable with future add-ons like sensors or autonomous features, it serves as a perfect learning platform for students, makers, and robotics enthusiasts. Combining mechanical innovation with wireless control, the Spider Robot brings code to life—one leg at a time.</a:t>
            </a:r>
            <a:endParaRPr b="0" i="0" sz="1400" u="none" cap="none" strike="noStrike">
              <a:solidFill>
                <a:srgbClr val="000000"/>
              </a:solidFill>
              <a:latin typeface="Times New Roman"/>
              <a:ea typeface="Times New Roman"/>
              <a:cs typeface="Times New Roman"/>
              <a:sym typeface="Times New Roman"/>
            </a:endParaRPr>
          </a:p>
          <a:p>
            <a:pPr indent="0" lvl="0" marL="0" marR="0" rtl="0" algn="just">
              <a:lnSpc>
                <a:spcPct val="100000"/>
              </a:lnSpc>
              <a:spcBef>
                <a:spcPts val="0"/>
              </a:spcBef>
              <a:spcAft>
                <a:spcPts val="0"/>
              </a:spcAft>
              <a:buClr>
                <a:srgbClr val="000000"/>
              </a:buClr>
              <a:buSzPts val="1600"/>
              <a:buFont typeface="Arial"/>
              <a:buNone/>
            </a:pPr>
            <a:r>
              <a:t/>
            </a:r>
            <a:endParaRPr b="0" i="0" sz="1600" u="none" cap="none" strike="noStrike">
              <a:solidFill>
                <a:srgbClr val="000000"/>
              </a:solidFill>
              <a:latin typeface="Times New Roman"/>
              <a:ea typeface="Times New Roman"/>
              <a:cs typeface="Times New Roman"/>
              <a:sym typeface="Times New Roman"/>
            </a:endParaRPr>
          </a:p>
        </p:txBody>
      </p:sp>
      <p:pic>
        <p:nvPicPr>
          <p:cNvPr id="60" name="Google Shape;60;p2"/>
          <p:cNvPicPr preferRelativeResize="0"/>
          <p:nvPr/>
        </p:nvPicPr>
        <p:blipFill rotWithShape="1">
          <a:blip r:embed="rId3">
            <a:alphaModFix/>
          </a:blip>
          <a:srcRect b="0" l="0" r="0" t="0"/>
          <a:stretch/>
        </p:blipFill>
        <p:spPr>
          <a:xfrm>
            <a:off x="456688" y="4687105"/>
            <a:ext cx="360000" cy="360000"/>
          </a:xfrm>
          <a:prstGeom prst="rect">
            <a:avLst/>
          </a:prstGeom>
          <a:noFill/>
          <a:ln>
            <a:noFill/>
          </a:ln>
        </p:spPr>
      </p:pic>
      <p:sp>
        <p:nvSpPr>
          <p:cNvPr id="61" name="Google Shape;61;p2">
            <a:hlinkClick action="ppaction://hlinksldjump" r:id="rId4"/>
          </p:cNvPr>
          <p:cNvSpPr txBox="1"/>
          <p:nvPr/>
        </p:nvSpPr>
        <p:spPr>
          <a:xfrm>
            <a:off x="1064895" y="4565650"/>
            <a:ext cx="7614285" cy="57785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accent1"/>
                </a:solidFill>
                <a:latin typeface="Arial"/>
                <a:ea typeface="Arial"/>
                <a:cs typeface="Arial"/>
                <a:sym typeface="Arial"/>
              </a:rPr>
              <a:t>https://www.linkedin.com/pulse/four-legged-bluetooth-controlled-spider-robot-manaswitha-chandra-g4r4c</a:t>
            </a:r>
            <a:endParaRPr b="0" i="0" sz="1400" u="none" cap="none" strike="noStrike">
              <a:solidFill>
                <a:schemeClr val="accent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idx="1" type="body"/>
          </p:nvPr>
        </p:nvSpPr>
        <p:spPr>
          <a:xfrm>
            <a:off x="88900" y="1058545"/>
            <a:ext cx="4357370" cy="4034155"/>
          </a:xfrm>
          <a:prstGeom prst="rect">
            <a:avLst/>
          </a:prstGeom>
          <a:noFill/>
          <a:ln>
            <a:noFill/>
          </a:ln>
        </p:spPr>
        <p:txBody>
          <a:bodyPr anchorCtr="0" anchor="t" bIns="91425" lIns="91425" spcFirstLastPara="1" rIns="91425" wrap="square" tIns="91425">
            <a:noAutofit/>
          </a:bodyPr>
          <a:lstStyle/>
          <a:p>
            <a:pPr indent="0" lvl="0" marL="139700" rtl="0" algn="just">
              <a:lnSpc>
                <a:spcPct val="115000"/>
              </a:lnSpc>
              <a:spcBef>
                <a:spcPts val="0"/>
              </a:spcBef>
              <a:spcAft>
                <a:spcPts val="0"/>
              </a:spcAft>
              <a:buClr>
                <a:schemeClr val="dk1"/>
              </a:buClr>
              <a:buSzPts val="1650"/>
              <a:buFont typeface="Arial"/>
              <a:buNone/>
            </a:pPr>
            <a:r>
              <a:rPr b="1" lang="en-US" sz="1200">
                <a:solidFill>
                  <a:schemeClr val="dk1"/>
                </a:solidFill>
                <a:latin typeface="Times New Roman"/>
                <a:ea typeface="Times New Roman"/>
                <a:cs typeface="Times New Roman"/>
                <a:sym typeface="Times New Roman"/>
              </a:rPr>
              <a:t>Round 01 – Usability Findings</a:t>
            </a:r>
            <a:endParaRPr b="1" sz="1200">
              <a:solidFill>
                <a:schemeClr val="dk1"/>
              </a:solidFill>
              <a:latin typeface="Times New Roman"/>
              <a:ea typeface="Times New Roman"/>
              <a:cs typeface="Times New Roman"/>
              <a:sym typeface="Times New Roman"/>
            </a:endParaRPr>
          </a:p>
          <a:p>
            <a:pPr indent="0" lvl="0" marL="139700" rtl="0" algn="just">
              <a:lnSpc>
                <a:spcPct val="115000"/>
              </a:lnSpc>
              <a:spcBef>
                <a:spcPts val="0"/>
              </a:spcBef>
              <a:spcAft>
                <a:spcPts val="0"/>
              </a:spcAft>
              <a:buClr>
                <a:schemeClr val="dk1"/>
              </a:buClr>
              <a:buSzPts val="1650"/>
              <a:buFont typeface="Arial"/>
              <a:buNone/>
            </a:pPr>
            <a:r>
              <a:t/>
            </a:r>
            <a:endParaRPr b="1"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650"/>
              <a:buFont typeface="Arial"/>
              <a:buChar char="•"/>
            </a:pPr>
            <a:r>
              <a:rPr b="1" lang="en-US" sz="1200">
                <a:solidFill>
                  <a:schemeClr val="dk1"/>
                </a:solidFill>
                <a:latin typeface="Times New Roman"/>
                <a:ea typeface="Times New Roman"/>
                <a:cs typeface="Times New Roman"/>
                <a:sym typeface="Times New Roman"/>
              </a:rPr>
              <a:t>Issue:</a:t>
            </a:r>
            <a:r>
              <a:rPr lang="en-US" sz="1200">
                <a:solidFill>
                  <a:schemeClr val="dk1"/>
                </a:solidFill>
                <a:latin typeface="Times New Roman"/>
                <a:ea typeface="Times New Roman"/>
                <a:cs typeface="Times New Roman"/>
                <a:sym typeface="Times New Roman"/>
              </a:rPr>
              <a:t> Delay in response to Bluetooth commands</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650"/>
              <a:buFont typeface="Arial"/>
              <a:buChar char="•"/>
            </a:pPr>
            <a:r>
              <a:rPr b="1" lang="en-US" sz="1200">
                <a:solidFill>
                  <a:schemeClr val="dk1"/>
                </a:solidFill>
                <a:latin typeface="Times New Roman"/>
                <a:ea typeface="Times New Roman"/>
                <a:cs typeface="Times New Roman"/>
                <a:sym typeface="Times New Roman"/>
              </a:rPr>
              <a:t>Observation: </a:t>
            </a:r>
            <a:r>
              <a:rPr lang="en-US" sz="1200">
                <a:solidFill>
                  <a:schemeClr val="dk1"/>
                </a:solidFill>
                <a:latin typeface="Times New Roman"/>
                <a:ea typeface="Times New Roman"/>
                <a:cs typeface="Times New Roman"/>
                <a:sym typeface="Times New Roman"/>
              </a:rPr>
              <a:t>Users, especially students, expected immediate movement after sending commands</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650"/>
              <a:buFont typeface="Arial"/>
              <a:buChar char="•"/>
            </a:pPr>
            <a:r>
              <a:rPr b="1" lang="en-US" sz="1200">
                <a:solidFill>
                  <a:schemeClr val="dk1"/>
                </a:solidFill>
                <a:latin typeface="Times New Roman"/>
                <a:ea typeface="Times New Roman"/>
                <a:cs typeface="Times New Roman"/>
                <a:sym typeface="Times New Roman"/>
              </a:rPr>
              <a:t>Solution:</a:t>
            </a:r>
            <a:r>
              <a:rPr lang="en-US" sz="1200">
                <a:solidFill>
                  <a:schemeClr val="dk1"/>
                </a:solidFill>
                <a:latin typeface="Times New Roman"/>
                <a:ea typeface="Times New Roman"/>
                <a:cs typeface="Times New Roman"/>
                <a:sym typeface="Times New Roman"/>
              </a:rPr>
              <a:t> Improved Arduino code to reduce input lag and optimize Bluetooth signal handling</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650"/>
              <a:buFont typeface="Arial"/>
              <a:buChar char="•"/>
            </a:pPr>
            <a:r>
              <a:rPr b="1" lang="en-US" sz="1200">
                <a:solidFill>
                  <a:schemeClr val="dk1"/>
                </a:solidFill>
                <a:latin typeface="Times New Roman"/>
                <a:ea typeface="Times New Roman"/>
                <a:cs typeface="Times New Roman"/>
                <a:sym typeface="Times New Roman"/>
              </a:rPr>
              <a:t>Issue:</a:t>
            </a:r>
            <a:r>
              <a:rPr lang="en-US" sz="1200">
                <a:solidFill>
                  <a:schemeClr val="dk1"/>
                </a:solidFill>
                <a:latin typeface="Times New Roman"/>
                <a:ea typeface="Times New Roman"/>
                <a:cs typeface="Times New Roman"/>
                <a:sym typeface="Times New Roman"/>
              </a:rPr>
              <a:t> Movement wasn’t smooth on rough surfaces</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650"/>
              <a:buFont typeface="Arial"/>
              <a:buChar char="•"/>
            </a:pPr>
            <a:r>
              <a:rPr b="1" lang="en-US" sz="1200">
                <a:solidFill>
                  <a:schemeClr val="dk1"/>
                </a:solidFill>
                <a:latin typeface="Times New Roman"/>
                <a:ea typeface="Times New Roman"/>
                <a:cs typeface="Times New Roman"/>
                <a:sym typeface="Times New Roman"/>
              </a:rPr>
              <a:t>Observation:</a:t>
            </a:r>
            <a:r>
              <a:rPr lang="en-US" sz="1200">
                <a:solidFill>
                  <a:schemeClr val="dk1"/>
                </a:solidFill>
                <a:latin typeface="Times New Roman"/>
                <a:ea typeface="Times New Roman"/>
                <a:cs typeface="Times New Roman"/>
                <a:sym typeface="Times New Roman"/>
              </a:rPr>
              <a:t> Legs occasionally dragged or slipped, reducing mobility and excitement</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650"/>
              <a:buFont typeface="Arial"/>
              <a:buChar char="•"/>
            </a:pPr>
            <a:r>
              <a:rPr b="1" lang="en-US" sz="1200">
                <a:solidFill>
                  <a:schemeClr val="dk1"/>
                </a:solidFill>
                <a:latin typeface="Times New Roman"/>
                <a:ea typeface="Times New Roman"/>
                <a:cs typeface="Times New Roman"/>
                <a:sym typeface="Times New Roman"/>
              </a:rPr>
              <a:t>Solution:</a:t>
            </a:r>
            <a:r>
              <a:rPr lang="en-US" sz="1200">
                <a:solidFill>
                  <a:schemeClr val="dk1"/>
                </a:solidFill>
                <a:latin typeface="Times New Roman"/>
                <a:ea typeface="Times New Roman"/>
                <a:cs typeface="Times New Roman"/>
                <a:sym typeface="Times New Roman"/>
              </a:rPr>
              <a:t> Refined leg linkage and tested on multiple surface types to improve traction and motion</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650"/>
              <a:buFont typeface="Arial"/>
              <a:buChar char="•"/>
            </a:pPr>
            <a:r>
              <a:rPr b="1" lang="en-US" sz="1200">
                <a:solidFill>
                  <a:schemeClr val="dk1"/>
                </a:solidFill>
                <a:latin typeface="Times New Roman"/>
                <a:ea typeface="Times New Roman"/>
                <a:cs typeface="Times New Roman"/>
                <a:sym typeface="Times New Roman"/>
              </a:rPr>
              <a:t>Issue:</a:t>
            </a:r>
            <a:r>
              <a:rPr lang="en-US" sz="1200">
                <a:solidFill>
                  <a:schemeClr val="dk1"/>
                </a:solidFill>
                <a:latin typeface="Times New Roman"/>
                <a:ea typeface="Times New Roman"/>
                <a:cs typeface="Times New Roman"/>
                <a:sym typeface="Times New Roman"/>
              </a:rPr>
              <a:t> Bluetooth connection occasionally dropped</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650"/>
              <a:buFont typeface="Arial"/>
              <a:buChar char="•"/>
            </a:pPr>
            <a:r>
              <a:rPr b="1" lang="en-US" sz="1200">
                <a:solidFill>
                  <a:schemeClr val="dk1"/>
                </a:solidFill>
                <a:latin typeface="Times New Roman"/>
                <a:ea typeface="Times New Roman"/>
                <a:cs typeface="Times New Roman"/>
                <a:sym typeface="Times New Roman"/>
              </a:rPr>
              <a:t>Observation: </a:t>
            </a:r>
            <a:r>
              <a:rPr lang="en-US" sz="1200">
                <a:solidFill>
                  <a:schemeClr val="dk1"/>
                </a:solidFill>
                <a:latin typeface="Times New Roman"/>
                <a:ea typeface="Times New Roman"/>
                <a:cs typeface="Times New Roman"/>
                <a:sym typeface="Times New Roman"/>
              </a:rPr>
              <a:t>App disconnected when the phone was moved or idle for long</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650"/>
              <a:buFont typeface="Arial"/>
              <a:buChar char="•"/>
            </a:pPr>
            <a:r>
              <a:rPr b="1" lang="en-US" sz="1200">
                <a:solidFill>
                  <a:schemeClr val="dk1"/>
                </a:solidFill>
                <a:latin typeface="Times New Roman"/>
                <a:ea typeface="Times New Roman"/>
                <a:cs typeface="Times New Roman"/>
                <a:sym typeface="Times New Roman"/>
              </a:rPr>
              <a:t>Solution: </a:t>
            </a:r>
            <a:r>
              <a:rPr lang="en-US" sz="1200">
                <a:solidFill>
                  <a:schemeClr val="dk1"/>
                </a:solidFill>
                <a:latin typeface="Times New Roman"/>
                <a:ea typeface="Times New Roman"/>
                <a:cs typeface="Times New Roman"/>
                <a:sym typeface="Times New Roman"/>
              </a:rPr>
              <a:t>Updated power delivery and repositioned HC-05 for stronger signal retention</a:t>
            </a:r>
            <a:endParaRPr sz="1200">
              <a:solidFill>
                <a:schemeClr val="dk1"/>
              </a:solidFill>
              <a:latin typeface="Times New Roman"/>
              <a:ea typeface="Times New Roman"/>
              <a:cs typeface="Times New Roman"/>
              <a:sym typeface="Times New Roman"/>
            </a:endParaRPr>
          </a:p>
        </p:txBody>
      </p:sp>
      <p:sp>
        <p:nvSpPr>
          <p:cNvPr id="190" name="Google Shape;190;p20"/>
          <p:cNvSpPr txBox="1"/>
          <p:nvPr>
            <p:ph idx="2" type="body"/>
          </p:nvPr>
        </p:nvSpPr>
        <p:spPr>
          <a:xfrm>
            <a:off x="4683760" y="1058545"/>
            <a:ext cx="4309745" cy="3681095"/>
          </a:xfrm>
          <a:prstGeom prst="rect">
            <a:avLst/>
          </a:prstGeom>
          <a:noFill/>
          <a:ln>
            <a:noFill/>
          </a:ln>
        </p:spPr>
        <p:txBody>
          <a:bodyPr anchorCtr="0" anchor="t" bIns="91425" lIns="91425" spcFirstLastPara="1" rIns="91425" wrap="square" tIns="91425">
            <a:noAutofit/>
          </a:bodyPr>
          <a:lstStyle/>
          <a:p>
            <a:pPr indent="0" lvl="0" marL="139700" rtl="0" algn="just">
              <a:lnSpc>
                <a:spcPct val="115000"/>
              </a:lnSpc>
              <a:spcBef>
                <a:spcPts val="0"/>
              </a:spcBef>
              <a:spcAft>
                <a:spcPts val="0"/>
              </a:spcAft>
              <a:buClr>
                <a:schemeClr val="dk1"/>
              </a:buClr>
              <a:buSzPts val="1800"/>
              <a:buFont typeface="Arial"/>
              <a:buNone/>
            </a:pPr>
            <a:r>
              <a:rPr b="1" lang="en-US" sz="1200">
                <a:solidFill>
                  <a:schemeClr val="dk1"/>
                </a:solidFill>
                <a:latin typeface="Times New Roman"/>
                <a:ea typeface="Times New Roman"/>
                <a:cs typeface="Times New Roman"/>
                <a:sym typeface="Times New Roman"/>
              </a:rPr>
              <a:t>Round 02 – Usability Findings</a:t>
            </a:r>
            <a:endParaRPr b="1" sz="1200">
              <a:solidFill>
                <a:schemeClr val="dk1"/>
              </a:solidFill>
              <a:latin typeface="Times New Roman"/>
              <a:ea typeface="Times New Roman"/>
              <a:cs typeface="Times New Roman"/>
              <a:sym typeface="Times New Roman"/>
            </a:endParaRPr>
          </a:p>
          <a:p>
            <a:pPr indent="0" lvl="0" marL="139700" rtl="0" algn="just">
              <a:lnSpc>
                <a:spcPct val="115000"/>
              </a:lnSpc>
              <a:spcBef>
                <a:spcPts val="0"/>
              </a:spcBef>
              <a:spcAft>
                <a:spcPts val="0"/>
              </a:spcAft>
              <a:buClr>
                <a:schemeClr val="dk1"/>
              </a:buClr>
              <a:buSzPts val="1800"/>
              <a:buFont typeface="Arial"/>
              <a:buNone/>
            </a:pPr>
            <a:r>
              <a:t/>
            </a:r>
            <a:endParaRPr b="1"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800"/>
              <a:buFont typeface="Arial"/>
              <a:buChar char="•"/>
            </a:pPr>
            <a:r>
              <a:rPr b="1" lang="en-US" sz="1200">
                <a:solidFill>
                  <a:schemeClr val="dk1"/>
                </a:solidFill>
                <a:latin typeface="Times New Roman"/>
                <a:ea typeface="Times New Roman"/>
                <a:cs typeface="Times New Roman"/>
                <a:sym typeface="Times New Roman"/>
              </a:rPr>
              <a:t>Issue:</a:t>
            </a:r>
            <a:r>
              <a:rPr lang="en-US" sz="1200">
                <a:solidFill>
                  <a:schemeClr val="dk1"/>
                </a:solidFill>
                <a:latin typeface="Times New Roman"/>
                <a:ea typeface="Times New Roman"/>
                <a:cs typeface="Times New Roman"/>
                <a:sym typeface="Times New Roman"/>
              </a:rPr>
              <a:t> Battery drained quickly with continuous movement</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800"/>
              <a:buFont typeface="Arial"/>
              <a:buChar char="•"/>
            </a:pPr>
            <a:r>
              <a:rPr b="1" lang="en-US" sz="1200">
                <a:solidFill>
                  <a:schemeClr val="dk1"/>
                </a:solidFill>
                <a:latin typeface="Times New Roman"/>
                <a:ea typeface="Times New Roman"/>
                <a:cs typeface="Times New Roman"/>
                <a:sym typeface="Times New Roman"/>
              </a:rPr>
              <a:t>Observation: </a:t>
            </a:r>
            <a:r>
              <a:rPr lang="en-US" sz="1200">
                <a:solidFill>
                  <a:schemeClr val="dk1"/>
                </a:solidFill>
                <a:latin typeface="Times New Roman"/>
                <a:ea typeface="Times New Roman"/>
                <a:cs typeface="Times New Roman"/>
                <a:sym typeface="Times New Roman"/>
              </a:rPr>
              <a:t>Users had to frequently recharge after short use periods</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800"/>
              <a:buFont typeface="Arial"/>
              <a:buChar char="•"/>
            </a:pPr>
            <a:r>
              <a:rPr b="1" lang="en-US" sz="1200">
                <a:solidFill>
                  <a:schemeClr val="dk1"/>
                </a:solidFill>
                <a:latin typeface="Times New Roman"/>
                <a:ea typeface="Times New Roman"/>
                <a:cs typeface="Times New Roman"/>
                <a:sym typeface="Times New Roman"/>
              </a:rPr>
              <a:t>Solution:</a:t>
            </a:r>
            <a:r>
              <a:rPr lang="en-US" sz="1200">
                <a:solidFill>
                  <a:schemeClr val="dk1"/>
                </a:solidFill>
                <a:latin typeface="Times New Roman"/>
                <a:ea typeface="Times New Roman"/>
                <a:cs typeface="Times New Roman"/>
                <a:sym typeface="Times New Roman"/>
              </a:rPr>
              <a:t> Optimized code to reduce idle motor power and improved battery wiring efficiency</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800"/>
              <a:buFont typeface="Arial"/>
              <a:buChar char="•"/>
            </a:pPr>
            <a:r>
              <a:rPr b="1" lang="en-US" sz="1200">
                <a:solidFill>
                  <a:schemeClr val="dk1"/>
                </a:solidFill>
                <a:latin typeface="Times New Roman"/>
                <a:ea typeface="Times New Roman"/>
                <a:cs typeface="Times New Roman"/>
                <a:sym typeface="Times New Roman"/>
              </a:rPr>
              <a:t>Issue:</a:t>
            </a:r>
            <a:r>
              <a:rPr lang="en-US" sz="1200">
                <a:solidFill>
                  <a:schemeClr val="dk1"/>
                </a:solidFill>
                <a:latin typeface="Times New Roman"/>
                <a:ea typeface="Times New Roman"/>
                <a:cs typeface="Times New Roman"/>
                <a:sym typeface="Times New Roman"/>
              </a:rPr>
              <a:t> Confusion in app control layout</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800"/>
              <a:buFont typeface="Arial"/>
              <a:buChar char="•"/>
            </a:pPr>
            <a:r>
              <a:rPr b="1" lang="en-US" sz="1200">
                <a:solidFill>
                  <a:schemeClr val="dk1"/>
                </a:solidFill>
                <a:latin typeface="Times New Roman"/>
                <a:ea typeface="Times New Roman"/>
                <a:cs typeface="Times New Roman"/>
                <a:sym typeface="Times New Roman"/>
              </a:rPr>
              <a:t>Observation: </a:t>
            </a:r>
            <a:r>
              <a:rPr lang="en-US" sz="1200">
                <a:solidFill>
                  <a:schemeClr val="dk1"/>
                </a:solidFill>
                <a:latin typeface="Times New Roman"/>
                <a:ea typeface="Times New Roman"/>
                <a:cs typeface="Times New Roman"/>
                <a:sym typeface="Times New Roman"/>
              </a:rPr>
              <a:t>First-time users often pressed wrong buttons or misinterpreted directions</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800"/>
              <a:buFont typeface="Arial"/>
              <a:buChar char="•"/>
            </a:pPr>
            <a:r>
              <a:rPr b="1" lang="en-US" sz="1200">
                <a:solidFill>
                  <a:schemeClr val="dk1"/>
                </a:solidFill>
                <a:latin typeface="Times New Roman"/>
                <a:ea typeface="Times New Roman"/>
                <a:cs typeface="Times New Roman"/>
                <a:sym typeface="Times New Roman"/>
              </a:rPr>
              <a:t>Solution: </a:t>
            </a:r>
            <a:r>
              <a:rPr lang="en-US" sz="1200">
                <a:solidFill>
                  <a:schemeClr val="dk1"/>
                </a:solidFill>
                <a:latin typeface="Times New Roman"/>
                <a:ea typeface="Times New Roman"/>
                <a:cs typeface="Times New Roman"/>
                <a:sym typeface="Times New Roman"/>
              </a:rPr>
              <a:t>Added control guide in app description and improved labeling in interface</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800"/>
              <a:buFont typeface="Arial"/>
              <a:buChar char="•"/>
            </a:pPr>
            <a:r>
              <a:rPr b="1" lang="en-US" sz="1200">
                <a:solidFill>
                  <a:schemeClr val="dk1"/>
                </a:solidFill>
                <a:latin typeface="Times New Roman"/>
                <a:ea typeface="Times New Roman"/>
                <a:cs typeface="Times New Roman"/>
                <a:sym typeface="Times New Roman"/>
              </a:rPr>
              <a:t>Issue:</a:t>
            </a:r>
            <a:r>
              <a:rPr lang="en-US" sz="1200">
                <a:solidFill>
                  <a:schemeClr val="dk1"/>
                </a:solidFill>
                <a:latin typeface="Times New Roman"/>
                <a:ea typeface="Times New Roman"/>
                <a:cs typeface="Times New Roman"/>
                <a:sym typeface="Times New Roman"/>
              </a:rPr>
              <a:t> Imbalance at high speed or sharp turns</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800"/>
              <a:buFont typeface="Arial"/>
              <a:buChar char="•"/>
            </a:pPr>
            <a:r>
              <a:rPr b="1" lang="en-US" sz="1200">
                <a:solidFill>
                  <a:schemeClr val="dk1"/>
                </a:solidFill>
                <a:latin typeface="Times New Roman"/>
                <a:ea typeface="Times New Roman"/>
                <a:cs typeface="Times New Roman"/>
                <a:sym typeface="Times New Roman"/>
              </a:rPr>
              <a:t>Observation:</a:t>
            </a:r>
            <a:r>
              <a:rPr lang="en-US" sz="1200">
                <a:solidFill>
                  <a:schemeClr val="dk1"/>
                </a:solidFill>
                <a:latin typeface="Times New Roman"/>
                <a:ea typeface="Times New Roman"/>
                <a:cs typeface="Times New Roman"/>
                <a:sym typeface="Times New Roman"/>
              </a:rPr>
              <a:t> Robot tipped or wobbled on corners or smooth flooring</a:t>
            </a:r>
            <a:endParaRPr sz="1200">
              <a:solidFill>
                <a:schemeClr val="dk1"/>
              </a:solidFill>
              <a:latin typeface="Times New Roman"/>
              <a:ea typeface="Times New Roman"/>
              <a:cs typeface="Times New Roman"/>
              <a:sym typeface="Times New Roman"/>
            </a:endParaRPr>
          </a:p>
          <a:p>
            <a:pPr indent="-317500" lvl="0" marL="457200" rtl="0" algn="just">
              <a:lnSpc>
                <a:spcPct val="115000"/>
              </a:lnSpc>
              <a:spcBef>
                <a:spcPts val="0"/>
              </a:spcBef>
              <a:spcAft>
                <a:spcPts val="0"/>
              </a:spcAft>
              <a:buClr>
                <a:schemeClr val="dk1"/>
              </a:buClr>
              <a:buSzPts val="1800"/>
              <a:buFont typeface="Arial"/>
              <a:buChar char="•"/>
            </a:pPr>
            <a:r>
              <a:rPr b="1" lang="en-US" sz="1200">
                <a:solidFill>
                  <a:schemeClr val="dk1"/>
                </a:solidFill>
                <a:latin typeface="Times New Roman"/>
                <a:ea typeface="Times New Roman"/>
                <a:cs typeface="Times New Roman"/>
                <a:sym typeface="Times New Roman"/>
              </a:rPr>
              <a:t>Solution: </a:t>
            </a:r>
            <a:r>
              <a:rPr lang="en-US" sz="1200">
                <a:solidFill>
                  <a:schemeClr val="dk1"/>
                </a:solidFill>
                <a:latin typeface="Times New Roman"/>
                <a:ea typeface="Times New Roman"/>
                <a:cs typeface="Times New Roman"/>
                <a:sym typeface="Times New Roman"/>
              </a:rPr>
              <a:t>Adjusted speed limits and widened chassis base using broader free-wheel placement</a:t>
            </a:r>
            <a:endParaRPr sz="1200">
              <a:solidFill>
                <a:schemeClr val="dk1"/>
              </a:solidFill>
              <a:latin typeface="Times New Roman"/>
              <a:ea typeface="Times New Roman"/>
              <a:cs typeface="Times New Roman"/>
              <a:sym typeface="Times New Roman"/>
            </a:endParaRPr>
          </a:p>
          <a:p>
            <a:pPr indent="-203200" lvl="0" marL="457200" rtl="0" algn="just">
              <a:lnSpc>
                <a:spcPct val="115000"/>
              </a:lnSpc>
              <a:spcBef>
                <a:spcPts val="0"/>
              </a:spcBef>
              <a:spcAft>
                <a:spcPts val="0"/>
              </a:spcAft>
              <a:buClr>
                <a:schemeClr val="dk1"/>
              </a:buClr>
              <a:buSzPts val="1800"/>
              <a:buFont typeface="Arial"/>
              <a:buNone/>
            </a:pPr>
            <a:r>
              <a:t/>
            </a:r>
            <a:endParaRPr sz="1200">
              <a:solidFill>
                <a:schemeClr val="dk1"/>
              </a:solidFill>
              <a:latin typeface="Times New Roman"/>
              <a:ea typeface="Times New Roman"/>
              <a:cs typeface="Times New Roman"/>
              <a:sym typeface="Times New Roman"/>
            </a:endParaRPr>
          </a:p>
          <a:p>
            <a:pPr indent="-213995" lvl="0" marL="457200" rtl="0" algn="just">
              <a:lnSpc>
                <a:spcPct val="115000"/>
              </a:lnSpc>
              <a:spcBef>
                <a:spcPts val="0"/>
              </a:spcBef>
              <a:spcAft>
                <a:spcPts val="0"/>
              </a:spcAft>
              <a:buClr>
                <a:schemeClr val="dk1"/>
              </a:buClr>
              <a:buSzPts val="1800"/>
              <a:buFont typeface="Arial"/>
              <a:buNone/>
            </a:pPr>
            <a:r>
              <a:t/>
            </a:r>
            <a:endParaRPr sz="1200">
              <a:solidFill>
                <a:schemeClr val="dk1"/>
              </a:solidFill>
              <a:latin typeface="Times New Roman"/>
              <a:ea typeface="Times New Roman"/>
              <a:cs typeface="Times New Roman"/>
              <a:sym typeface="Times New Roman"/>
            </a:endParaRPr>
          </a:p>
        </p:txBody>
      </p:sp>
      <p:sp>
        <p:nvSpPr>
          <p:cNvPr id="191" name="Google Shape;191;p20"/>
          <p:cNvSpPr txBox="1"/>
          <p:nvPr>
            <p:ph type="title"/>
          </p:nvPr>
        </p:nvSpPr>
        <p:spPr>
          <a:xfrm>
            <a:off x="311725" y="500925"/>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990"/>
              <a:buNone/>
            </a:pPr>
            <a:r>
              <a:rPr b="1" lang="en-US" sz="2400">
                <a:latin typeface="Times New Roman"/>
                <a:ea typeface="Times New Roman"/>
                <a:cs typeface="Times New Roman"/>
                <a:sym typeface="Times New Roman"/>
              </a:rPr>
              <a:t>Usability Testing – Spider Robot</a:t>
            </a:r>
            <a:endParaRPr b="1" sz="2400">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1"/>
          <p:cNvSpPr txBox="1"/>
          <p:nvPr/>
        </p:nvSpPr>
        <p:spPr>
          <a:xfrm>
            <a:off x="431275" y="241700"/>
            <a:ext cx="5298300" cy="55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2400" u="none" cap="none" strike="noStrike">
                <a:solidFill>
                  <a:schemeClr val="dk1"/>
                </a:solidFill>
                <a:latin typeface="Times New Roman"/>
                <a:ea typeface="Times New Roman"/>
                <a:cs typeface="Times New Roman"/>
                <a:sym typeface="Times New Roman"/>
              </a:rPr>
              <a:t>Parts Lookup</a:t>
            </a:r>
            <a:endParaRPr b="1" i="0" sz="2400" u="none" cap="none" strike="noStrike">
              <a:solidFill>
                <a:schemeClr val="dk1"/>
              </a:solidFill>
              <a:latin typeface="Times New Roman"/>
              <a:ea typeface="Times New Roman"/>
              <a:cs typeface="Times New Roman"/>
              <a:sym typeface="Times New Roman"/>
            </a:endParaRPr>
          </a:p>
        </p:txBody>
      </p:sp>
      <p:graphicFrame>
        <p:nvGraphicFramePr>
          <p:cNvPr id="197" name="Google Shape;197;p21"/>
          <p:cNvGraphicFramePr/>
          <p:nvPr/>
        </p:nvGraphicFramePr>
        <p:xfrm>
          <a:off x="431165" y="799465"/>
          <a:ext cx="3000000" cy="3000000"/>
        </p:xfrm>
        <a:graphic>
          <a:graphicData uri="http://schemas.openxmlformats.org/drawingml/2006/table">
            <a:tbl>
              <a:tblPr>
                <a:noFill/>
                <a:tableStyleId>{6C603764-7B62-4302-8C75-96F9B6686F56}</a:tableStyleId>
              </a:tblPr>
              <a:tblGrid>
                <a:gridCol w="535300"/>
                <a:gridCol w="2225050"/>
                <a:gridCol w="5372725"/>
              </a:tblGrid>
              <a:tr h="31305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S. No.</a:t>
                      </a:r>
                      <a:endParaRPr b="1"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Component</a:t>
                      </a:r>
                      <a:endParaRPr b="1"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latin typeface="Times New Roman"/>
                          <a:ea typeface="Times New Roman"/>
                          <a:cs typeface="Times New Roman"/>
                          <a:sym typeface="Times New Roman"/>
                        </a:rPr>
                        <a:t>Function / Description</a:t>
                      </a:r>
                      <a:endParaRPr b="1"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153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1</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latin typeface="Times New Roman"/>
                          <a:ea typeface="Times New Roman"/>
                          <a:cs typeface="Times New Roman"/>
                          <a:sym typeface="Times New Roman"/>
                        </a:rPr>
                        <a:t>Spider Robot Chassis</a:t>
                      </a:r>
                      <a:endParaRPr b="0"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Lightweight body supports mechanical legs, motors, and electronics</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1497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2</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latin typeface="Times New Roman"/>
                          <a:ea typeface="Times New Roman"/>
                          <a:cs typeface="Times New Roman"/>
                          <a:sym typeface="Times New Roman"/>
                        </a:rPr>
                        <a:t>BO Motors (2 × 60 RPM)</a:t>
                      </a:r>
                      <a:endParaRPr b="0"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Drives all 8 legs through mechanical linkages, enabling spider-like motion</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8197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3</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latin typeface="Times New Roman"/>
                          <a:ea typeface="Times New Roman"/>
                          <a:cs typeface="Times New Roman"/>
                          <a:sym typeface="Times New Roman"/>
                        </a:rPr>
                        <a:t>HC-05 Bluetooth Module</a:t>
                      </a:r>
                      <a:endParaRPr b="0"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Allows wireless control via smartphone (Serial Bluetooth Terminal app)</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9592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4</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latin typeface="Times New Roman"/>
                          <a:ea typeface="Times New Roman"/>
                          <a:cs typeface="Times New Roman"/>
                          <a:sym typeface="Times New Roman"/>
                        </a:rPr>
                        <a:t>Arduino (Uno/Nano)</a:t>
                      </a:r>
                      <a:endParaRPr b="0"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Acts as the central controller for motor control and Bluetooth communication</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5815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5</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latin typeface="Times New Roman"/>
                          <a:ea typeface="Times New Roman"/>
                          <a:cs typeface="Times New Roman"/>
                          <a:sym typeface="Times New Roman"/>
                        </a:rPr>
                        <a:t>L298N Motor Driver</a:t>
                      </a:r>
                      <a:endParaRPr b="0"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Controls direction and speed of BO motors based on Arduino signals</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575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6</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latin typeface="Times New Roman"/>
                          <a:ea typeface="Times New Roman"/>
                          <a:cs typeface="Times New Roman"/>
                          <a:sym typeface="Times New Roman"/>
                        </a:rPr>
                        <a:t>18650 Batteries (×3)</a:t>
                      </a:r>
                      <a:endParaRPr b="0"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Power source for motors and logic circuit, placed in a battery holder</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5877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7</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latin typeface="Times New Roman"/>
                          <a:ea typeface="Times New Roman"/>
                          <a:cs typeface="Times New Roman"/>
                          <a:sym typeface="Times New Roman"/>
                        </a:rPr>
                        <a:t>Push Buttons</a:t>
                      </a:r>
                      <a:endParaRPr b="0"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Manual input for starting/stopping or switching stories</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57500">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8</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latin typeface="Times New Roman"/>
                          <a:ea typeface="Times New Roman"/>
                          <a:cs typeface="Times New Roman"/>
                          <a:sym typeface="Times New Roman"/>
                        </a:rPr>
                        <a:t>Mobile App (BT Serial)</a:t>
                      </a:r>
                      <a:endParaRPr b="0"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Used to send commands (forward, back, left, right) to the robot wirelessly via Bluetooth</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38775">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9</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0" lang="en-US" sz="1400" u="none" cap="none" strike="noStrike">
                          <a:latin typeface="Times New Roman"/>
                          <a:ea typeface="Times New Roman"/>
                          <a:cs typeface="Times New Roman"/>
                          <a:sym typeface="Times New Roman"/>
                        </a:rPr>
                        <a:t>Battery Holder</a:t>
                      </a:r>
                      <a:endParaRPr b="0"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latin typeface="Times New Roman"/>
                          <a:ea typeface="Times New Roman"/>
                          <a:cs typeface="Times New Roman"/>
                          <a:sym typeface="Times New Roman"/>
                        </a:rPr>
                        <a:t>Safely holds and connects the batteries to the circuit</a:t>
                      </a:r>
                      <a:endParaRPr sz="1400" u="none" cap="none" strike="noStrike">
                        <a:latin typeface="Times New Roman"/>
                        <a:ea typeface="Times New Roman"/>
                        <a:cs typeface="Times New Roman"/>
                        <a:sym typeface="Times New Roman"/>
                      </a:endParaRPr>
                    </a:p>
                  </a:txBody>
                  <a:tcPr marT="28950" marB="28950" marR="57900" marL="579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Circuit Diagram</a:t>
            </a:r>
            <a:endParaRPr b="1" sz="2665">
              <a:latin typeface="Times New Roman"/>
              <a:ea typeface="Times New Roman"/>
              <a:cs typeface="Times New Roman"/>
              <a:sym typeface="Times New Roman"/>
            </a:endParaRPr>
          </a:p>
        </p:txBody>
      </p:sp>
      <p:sp>
        <p:nvSpPr>
          <p:cNvPr id="203" name="Google Shape;203;p22"/>
          <p:cNvSpPr/>
          <p:nvPr/>
        </p:nvSpPr>
        <p:spPr>
          <a:xfrm>
            <a:off x="4419600" y="2419350"/>
            <a:ext cx="304800" cy="30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22"/>
          <p:cNvSpPr/>
          <p:nvPr/>
        </p:nvSpPr>
        <p:spPr>
          <a:xfrm>
            <a:off x="4572000" y="2571750"/>
            <a:ext cx="304800" cy="30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5" name="Google Shape;205;p22"/>
          <p:cNvPicPr preferRelativeResize="0"/>
          <p:nvPr/>
        </p:nvPicPr>
        <p:blipFill>
          <a:blip r:embed="rId3">
            <a:alphaModFix/>
          </a:blip>
          <a:stretch>
            <a:fillRect/>
          </a:stretch>
        </p:blipFill>
        <p:spPr>
          <a:xfrm>
            <a:off x="823900" y="1141400"/>
            <a:ext cx="7535601" cy="37256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3"/>
          <p:cNvSpPr txBox="1"/>
          <p:nvPr>
            <p:ph type="title"/>
          </p:nvPr>
        </p:nvSpPr>
        <p:spPr>
          <a:xfrm>
            <a:off x="259111" y="213713"/>
            <a:ext cx="8521700" cy="550545"/>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0"/>
              </a:spcBef>
              <a:spcAft>
                <a:spcPts val="0"/>
              </a:spcAft>
              <a:buSzPts val="2800"/>
              <a:buNone/>
            </a:pPr>
            <a:r>
              <a:rPr b="1" lang="en-US" sz="2400">
                <a:latin typeface="Times New Roman"/>
                <a:ea typeface="Times New Roman"/>
                <a:cs typeface="Times New Roman"/>
                <a:sym typeface="Times New Roman"/>
              </a:rPr>
              <a:t> Mockup Low Fidelity</a:t>
            </a:r>
            <a:endParaRPr b="1" sz="2400">
              <a:latin typeface="Times New Roman"/>
              <a:ea typeface="Times New Roman"/>
              <a:cs typeface="Times New Roman"/>
              <a:sym typeface="Times New Roman"/>
            </a:endParaRPr>
          </a:p>
        </p:txBody>
      </p:sp>
      <p:pic>
        <p:nvPicPr>
          <p:cNvPr descr="product" id="211" name="Google Shape;211;p23"/>
          <p:cNvPicPr preferRelativeResize="0"/>
          <p:nvPr/>
        </p:nvPicPr>
        <p:blipFill rotWithShape="1">
          <a:blip r:embed="rId3">
            <a:alphaModFix/>
          </a:blip>
          <a:srcRect b="0" l="0" r="0" t="0"/>
          <a:stretch/>
        </p:blipFill>
        <p:spPr>
          <a:xfrm>
            <a:off x="2037080" y="1131570"/>
            <a:ext cx="4235450" cy="32575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4"/>
          <p:cNvSpPr txBox="1"/>
          <p:nvPr>
            <p:ph type="title"/>
          </p:nvPr>
        </p:nvSpPr>
        <p:spPr>
          <a:xfrm>
            <a:off x="585470" y="88900"/>
            <a:ext cx="6839585" cy="62357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800"/>
              <a:buNone/>
            </a:pPr>
            <a:r>
              <a:rPr b="1" lang="en-US" sz="2400">
                <a:latin typeface="Times New Roman"/>
                <a:ea typeface="Times New Roman"/>
                <a:cs typeface="Times New Roman"/>
                <a:sym typeface="Times New Roman"/>
              </a:rPr>
              <a:t>Product Design High Fidelity</a:t>
            </a:r>
            <a:endParaRPr b="1" sz="2400">
              <a:latin typeface="Times New Roman"/>
              <a:ea typeface="Times New Roman"/>
              <a:cs typeface="Times New Roman"/>
              <a:sym typeface="Times New Roman"/>
            </a:endParaRPr>
          </a:p>
        </p:txBody>
      </p:sp>
      <p:pic>
        <p:nvPicPr>
          <p:cNvPr id="217" name="Google Shape;217;p24"/>
          <p:cNvPicPr preferRelativeResize="0"/>
          <p:nvPr/>
        </p:nvPicPr>
        <p:blipFill rotWithShape="1">
          <a:blip r:embed="rId3">
            <a:alphaModFix/>
          </a:blip>
          <a:srcRect b="0" l="0" r="0" t="0"/>
          <a:stretch/>
        </p:blipFill>
        <p:spPr>
          <a:xfrm>
            <a:off x="642620" y="827405"/>
            <a:ext cx="2016125" cy="1828165"/>
          </a:xfrm>
          <a:prstGeom prst="rect">
            <a:avLst/>
          </a:prstGeom>
          <a:noFill/>
          <a:ln>
            <a:noFill/>
          </a:ln>
        </p:spPr>
      </p:pic>
      <p:pic>
        <p:nvPicPr>
          <p:cNvPr id="218" name="Google Shape;218;p24"/>
          <p:cNvPicPr preferRelativeResize="0"/>
          <p:nvPr/>
        </p:nvPicPr>
        <p:blipFill rotWithShape="1">
          <a:blip r:embed="rId4">
            <a:alphaModFix/>
          </a:blip>
          <a:srcRect b="0" l="0" r="0" t="0"/>
          <a:stretch/>
        </p:blipFill>
        <p:spPr>
          <a:xfrm>
            <a:off x="3355975" y="827405"/>
            <a:ext cx="2016125" cy="1828165"/>
          </a:xfrm>
          <a:prstGeom prst="rect">
            <a:avLst/>
          </a:prstGeom>
          <a:noFill/>
          <a:ln>
            <a:noFill/>
          </a:ln>
        </p:spPr>
      </p:pic>
      <p:pic>
        <p:nvPicPr>
          <p:cNvPr id="219" name="Google Shape;219;p24"/>
          <p:cNvPicPr preferRelativeResize="0"/>
          <p:nvPr/>
        </p:nvPicPr>
        <p:blipFill rotWithShape="1">
          <a:blip r:embed="rId5">
            <a:alphaModFix/>
          </a:blip>
          <a:srcRect b="0" l="0" r="0" t="0"/>
          <a:stretch/>
        </p:blipFill>
        <p:spPr>
          <a:xfrm>
            <a:off x="6139815" y="828040"/>
            <a:ext cx="2016125" cy="1827530"/>
          </a:xfrm>
          <a:prstGeom prst="rect">
            <a:avLst/>
          </a:prstGeom>
          <a:noFill/>
          <a:ln>
            <a:noFill/>
          </a:ln>
        </p:spPr>
      </p:pic>
      <p:pic>
        <p:nvPicPr>
          <p:cNvPr id="220" name="Google Shape;220;p24"/>
          <p:cNvPicPr preferRelativeResize="0"/>
          <p:nvPr/>
        </p:nvPicPr>
        <p:blipFill rotWithShape="1">
          <a:blip r:embed="rId6">
            <a:alphaModFix/>
          </a:blip>
          <a:srcRect b="0" l="0" r="0" t="0"/>
          <a:stretch/>
        </p:blipFill>
        <p:spPr>
          <a:xfrm>
            <a:off x="642620" y="2929890"/>
            <a:ext cx="2016760" cy="1850390"/>
          </a:xfrm>
          <a:prstGeom prst="rect">
            <a:avLst/>
          </a:prstGeom>
          <a:noFill/>
          <a:ln>
            <a:noFill/>
          </a:ln>
        </p:spPr>
      </p:pic>
      <p:pic>
        <p:nvPicPr>
          <p:cNvPr id="221" name="Google Shape;221;p24"/>
          <p:cNvPicPr preferRelativeResize="0"/>
          <p:nvPr/>
        </p:nvPicPr>
        <p:blipFill rotWithShape="1">
          <a:blip r:embed="rId7">
            <a:alphaModFix/>
          </a:blip>
          <a:srcRect b="0" l="0" r="0" t="0"/>
          <a:stretch/>
        </p:blipFill>
        <p:spPr>
          <a:xfrm>
            <a:off x="3356610" y="2929890"/>
            <a:ext cx="2015490" cy="1849755"/>
          </a:xfrm>
          <a:prstGeom prst="rect">
            <a:avLst/>
          </a:prstGeom>
          <a:noFill/>
          <a:ln>
            <a:noFill/>
          </a:ln>
        </p:spPr>
      </p:pic>
      <p:pic>
        <p:nvPicPr>
          <p:cNvPr id="222" name="Google Shape;222;p24"/>
          <p:cNvPicPr preferRelativeResize="0"/>
          <p:nvPr/>
        </p:nvPicPr>
        <p:blipFill rotWithShape="1">
          <a:blip r:embed="rId8">
            <a:alphaModFix/>
          </a:blip>
          <a:srcRect b="0" l="0" r="0" t="0"/>
          <a:stretch/>
        </p:blipFill>
        <p:spPr>
          <a:xfrm>
            <a:off x="6139180" y="2930525"/>
            <a:ext cx="2017395" cy="184912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5"/>
          <p:cNvSpPr txBox="1"/>
          <p:nvPr>
            <p:ph idx="1" type="body"/>
          </p:nvPr>
        </p:nvSpPr>
        <p:spPr>
          <a:xfrm>
            <a:off x="311785" y="1152525"/>
            <a:ext cx="8520430" cy="3990975"/>
          </a:xfrm>
          <a:prstGeom prst="rect">
            <a:avLst/>
          </a:prstGeom>
          <a:noFill/>
          <a:ln>
            <a:noFill/>
          </a:ln>
        </p:spPr>
        <p:txBody>
          <a:bodyPr anchorCtr="0" anchor="t" bIns="91425" lIns="91425" spcFirstLastPara="1" rIns="91425" wrap="square" tIns="91425">
            <a:normAutofit lnSpcReduction="10000"/>
          </a:bodyPr>
          <a:lstStyle/>
          <a:p>
            <a:pPr indent="-342900" lvl="0" marL="457200" rtl="0" algn="just">
              <a:lnSpc>
                <a:spcPct val="115000"/>
              </a:lnSpc>
              <a:spcBef>
                <a:spcPts val="0"/>
              </a:spcBef>
              <a:spcAft>
                <a:spcPts val="0"/>
              </a:spcAft>
              <a:buClr>
                <a:srgbClr val="0C0C0C"/>
              </a:buClr>
              <a:buSzPts val="1800"/>
              <a:buFont typeface="Noto Sans Symbols"/>
              <a:buChar char="⮚"/>
            </a:pPr>
            <a:r>
              <a:rPr b="1" lang="en-US" sz="1600">
                <a:solidFill>
                  <a:schemeClr val="dk1"/>
                </a:solidFill>
                <a:latin typeface="Times New Roman"/>
                <a:ea typeface="Times New Roman"/>
                <a:cs typeface="Times New Roman"/>
                <a:sym typeface="Times New Roman"/>
              </a:rPr>
              <a:t>Prototype Development</a:t>
            </a:r>
            <a:r>
              <a:rPr lang="en-US" sz="1600">
                <a:solidFill>
                  <a:schemeClr val="dk1"/>
                </a:solidFill>
                <a:latin typeface="Times New Roman"/>
                <a:ea typeface="Times New Roman"/>
                <a:cs typeface="Times New Roman"/>
                <a:sym typeface="Times New Roman"/>
              </a:rPr>
              <a:t> – Build a functional spider robot using 2 BO motors to control 8 legs via a linkage system. Integrate Arduino Nano, HC-05 Bluetooth, and L298N motor driver into a compact and modular chassis.</a:t>
            </a:r>
            <a:endParaRPr sz="16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0C0C0C"/>
              </a:buClr>
              <a:buSzPts val="1800"/>
              <a:buFont typeface="Noto Sans Symbols"/>
              <a:buChar char="⮚"/>
            </a:pPr>
            <a:r>
              <a:rPr b="1" lang="en-US" sz="1600">
                <a:solidFill>
                  <a:schemeClr val="dk1"/>
                </a:solidFill>
                <a:latin typeface="Times New Roman"/>
                <a:ea typeface="Times New Roman"/>
                <a:cs typeface="Times New Roman"/>
                <a:sym typeface="Times New Roman"/>
              </a:rPr>
              <a:t>User Testing &amp; Feedback</a:t>
            </a:r>
            <a:r>
              <a:rPr lang="en-US" sz="1600">
                <a:solidFill>
                  <a:schemeClr val="dk1"/>
                </a:solidFill>
                <a:latin typeface="Times New Roman"/>
                <a:ea typeface="Times New Roman"/>
                <a:cs typeface="Times New Roman"/>
                <a:sym typeface="Times New Roman"/>
              </a:rPr>
              <a:t> – Conduct hands-on trials with students, hobbyists, and mentors to assess Bluetooth responsiveness, walking stability, and user control through a mobile app.</a:t>
            </a:r>
            <a:endParaRPr sz="16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0C0C0C"/>
              </a:buClr>
              <a:buSzPts val="1800"/>
              <a:buFont typeface="Noto Sans Symbols"/>
              <a:buChar char="⮚"/>
            </a:pPr>
            <a:r>
              <a:rPr b="1" lang="en-US" sz="1600">
                <a:solidFill>
                  <a:schemeClr val="dk1"/>
                </a:solidFill>
                <a:latin typeface="Times New Roman"/>
                <a:ea typeface="Times New Roman"/>
                <a:cs typeface="Times New Roman"/>
                <a:sym typeface="Times New Roman"/>
              </a:rPr>
              <a:t>Software &amp; Hardware Optimization</a:t>
            </a:r>
            <a:r>
              <a:rPr lang="en-US" sz="1600">
                <a:solidFill>
                  <a:schemeClr val="dk1"/>
                </a:solidFill>
                <a:latin typeface="Times New Roman"/>
                <a:ea typeface="Times New Roman"/>
                <a:cs typeface="Times New Roman"/>
                <a:sym typeface="Times New Roman"/>
              </a:rPr>
              <a:t> – Refine Arduino code for smoother leg motion and precise direction control. Improve power delivery, reduce lag, and stabilize Bluetooth signal performance.</a:t>
            </a:r>
            <a:endParaRPr sz="16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0C0C0C"/>
              </a:buClr>
              <a:buSzPts val="1800"/>
              <a:buFont typeface="Noto Sans Symbols"/>
              <a:buChar char="⮚"/>
            </a:pPr>
            <a:r>
              <a:rPr b="1" lang="en-US" sz="1600">
                <a:solidFill>
                  <a:schemeClr val="dk1"/>
                </a:solidFill>
                <a:latin typeface="Times New Roman"/>
                <a:ea typeface="Times New Roman"/>
                <a:cs typeface="Times New Roman"/>
                <a:sym typeface="Times New Roman"/>
              </a:rPr>
              <a:t>Component Sourcing &amp; Cost Analysis</a:t>
            </a:r>
            <a:r>
              <a:rPr lang="en-US" sz="1600">
                <a:solidFill>
                  <a:schemeClr val="dk1"/>
                </a:solidFill>
                <a:latin typeface="Times New Roman"/>
                <a:ea typeface="Times New Roman"/>
                <a:cs typeface="Times New Roman"/>
                <a:sym typeface="Times New Roman"/>
              </a:rPr>
              <a:t> – Choose cost-effective and reliable parts like BO motors, batteries, and drivers. Ensure the robot is durable, easy to assemble, and affordable for educational use.</a:t>
            </a:r>
            <a:endParaRPr sz="1600">
              <a:solidFill>
                <a:schemeClr val="dk1"/>
              </a:solidFill>
              <a:latin typeface="Times New Roman"/>
              <a:ea typeface="Times New Roman"/>
              <a:cs typeface="Times New Roman"/>
              <a:sym typeface="Times New Roman"/>
            </a:endParaRPr>
          </a:p>
          <a:p>
            <a:pPr indent="-342900" lvl="0" marL="457200" rtl="0" algn="just">
              <a:lnSpc>
                <a:spcPct val="115000"/>
              </a:lnSpc>
              <a:spcBef>
                <a:spcPts val="0"/>
              </a:spcBef>
              <a:spcAft>
                <a:spcPts val="0"/>
              </a:spcAft>
              <a:buClr>
                <a:srgbClr val="0C0C0C"/>
              </a:buClr>
              <a:buSzPts val="1800"/>
              <a:buFont typeface="Noto Sans Symbols"/>
              <a:buChar char="⮚"/>
            </a:pPr>
            <a:r>
              <a:rPr b="1" lang="en-US" sz="1600">
                <a:solidFill>
                  <a:schemeClr val="dk1"/>
                </a:solidFill>
                <a:latin typeface="Times New Roman"/>
                <a:ea typeface="Times New Roman"/>
                <a:cs typeface="Times New Roman"/>
                <a:sym typeface="Times New Roman"/>
              </a:rPr>
              <a:t>Educational Launch &amp; Promotion</a:t>
            </a:r>
            <a:r>
              <a:rPr lang="en-US" sz="1600">
                <a:solidFill>
                  <a:schemeClr val="dk1"/>
                </a:solidFill>
                <a:latin typeface="Times New Roman"/>
                <a:ea typeface="Times New Roman"/>
                <a:cs typeface="Times New Roman"/>
                <a:sym typeface="Times New Roman"/>
              </a:rPr>
              <a:t> – Demonstrate the spider robot in classrooms, tech fairs, and robotics workshops. Promote as a hands-on STEM tool to teach wireless control, embedded systems, and bio-inspired motion.</a:t>
            </a:r>
            <a:endParaRPr sz="1600">
              <a:solidFill>
                <a:schemeClr val="dk1"/>
              </a:solidFill>
              <a:latin typeface="Times New Roman"/>
              <a:ea typeface="Times New Roman"/>
              <a:cs typeface="Times New Roman"/>
              <a:sym typeface="Times New Roman"/>
            </a:endParaRPr>
          </a:p>
          <a:p>
            <a:pPr indent="-228600" lvl="0" marL="457200" rtl="0" algn="just">
              <a:lnSpc>
                <a:spcPct val="115000"/>
              </a:lnSpc>
              <a:spcBef>
                <a:spcPts val="0"/>
              </a:spcBef>
              <a:spcAft>
                <a:spcPts val="0"/>
              </a:spcAft>
              <a:buClr>
                <a:srgbClr val="0C0C0C"/>
              </a:buClr>
              <a:buSzPts val="1800"/>
              <a:buNone/>
            </a:pPr>
            <a:r>
              <a:t/>
            </a:r>
            <a:endParaRPr sz="1600">
              <a:solidFill>
                <a:schemeClr val="dk1"/>
              </a:solidFill>
              <a:latin typeface="Times New Roman"/>
              <a:ea typeface="Times New Roman"/>
              <a:cs typeface="Times New Roman"/>
              <a:sym typeface="Times New Roman"/>
            </a:endParaRPr>
          </a:p>
        </p:txBody>
      </p:sp>
      <p:sp>
        <p:nvSpPr>
          <p:cNvPr id="228" name="Google Shape;228;p25"/>
          <p:cNvSpPr txBox="1"/>
          <p:nvPr>
            <p:ph type="title"/>
          </p:nvPr>
        </p:nvSpPr>
        <p:spPr>
          <a:xfrm>
            <a:off x="311701" y="436958"/>
            <a:ext cx="8520599"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Spider Robot Design Mockups</a:t>
            </a:r>
            <a:endParaRPr b="1" sz="2665">
              <a:latin typeface="Times New Roman"/>
              <a:ea typeface="Times New Roman"/>
              <a:cs typeface="Times New Roman"/>
              <a:sym typeface="Times New Roman"/>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6"/>
          <p:cNvSpPr txBox="1"/>
          <p:nvPr>
            <p:ph type="title"/>
          </p:nvPr>
        </p:nvSpPr>
        <p:spPr>
          <a:xfrm>
            <a:off x="311700" y="270466"/>
            <a:ext cx="8520600" cy="623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US" sz="2400">
                <a:latin typeface="Times New Roman"/>
                <a:ea typeface="Times New Roman"/>
                <a:cs typeface="Times New Roman"/>
                <a:sym typeface="Times New Roman"/>
              </a:rPr>
              <a:t>Future Plan: Spider Robot Project</a:t>
            </a:r>
            <a:endParaRPr b="1" sz="2400">
              <a:latin typeface="Times New Roman"/>
              <a:ea typeface="Times New Roman"/>
              <a:cs typeface="Times New Roman"/>
              <a:sym typeface="Times New Roman"/>
            </a:endParaRPr>
          </a:p>
        </p:txBody>
      </p:sp>
      <p:sp>
        <p:nvSpPr>
          <p:cNvPr id="234" name="Google Shape;234;p26"/>
          <p:cNvSpPr/>
          <p:nvPr/>
        </p:nvSpPr>
        <p:spPr>
          <a:xfrm>
            <a:off x="434975" y="746125"/>
            <a:ext cx="8453120" cy="4397375"/>
          </a:xfrm>
          <a:prstGeom prst="rect">
            <a:avLst/>
          </a:prstGeom>
          <a:noFill/>
          <a:ln>
            <a:noFill/>
          </a:ln>
        </p:spPr>
        <p:txBody>
          <a:bodyPr anchorCtr="0" anchor="ctr" bIns="45700" lIns="91425" spcFirstLastPara="1" rIns="91425" wrap="square" tIns="45700">
            <a:noAutofit/>
          </a:bodyPr>
          <a:lstStyle/>
          <a:p>
            <a:pPr indent="-285750" lvl="0" marL="285750" marR="0" rtl="0" algn="just">
              <a:lnSpc>
                <a:spcPct val="100000"/>
              </a:lnSpc>
              <a:spcBef>
                <a:spcPts val="0"/>
              </a:spcBef>
              <a:spcAft>
                <a:spcPts val="0"/>
              </a:spcAft>
              <a:buClr>
                <a:schemeClr val="dk1"/>
              </a:buClr>
              <a:buSzPts val="1800"/>
              <a:buFont typeface="Noto Sans Symbols"/>
              <a:buChar char="⮚"/>
            </a:pPr>
            <a:r>
              <a:rPr b="0" i="0" lang="en-US" sz="1600" u="none" cap="none" strike="noStrike">
                <a:solidFill>
                  <a:schemeClr val="dk1"/>
                </a:solidFill>
                <a:latin typeface="Times New Roman"/>
                <a:ea typeface="Times New Roman"/>
                <a:cs typeface="Times New Roman"/>
                <a:sym typeface="Times New Roman"/>
              </a:rPr>
              <a:t> </a:t>
            </a:r>
            <a:r>
              <a:rPr b="1" i="0" lang="en-US" sz="1600" u="none" cap="none" strike="noStrike">
                <a:solidFill>
                  <a:schemeClr val="dk1"/>
                </a:solidFill>
                <a:latin typeface="Times New Roman"/>
                <a:ea typeface="Times New Roman"/>
                <a:cs typeface="Times New Roman"/>
                <a:sym typeface="Times New Roman"/>
              </a:rPr>
              <a:t>Mechanical Refinement </a:t>
            </a:r>
            <a:r>
              <a:rPr b="0" i="0" lang="en-US" sz="1600" u="none" cap="none" strike="noStrike">
                <a:solidFill>
                  <a:schemeClr val="dk1"/>
                </a:solidFill>
                <a:latin typeface="Times New Roman"/>
                <a:ea typeface="Times New Roman"/>
                <a:cs typeface="Times New Roman"/>
                <a:sym typeface="Times New Roman"/>
              </a:rPr>
              <a:t>- Enhance leg linkage design to distribute motion evenly across all 8 legs using just 2 BO motors. Improve stability and movement efficiency for indoor and rough surfaces.</a:t>
            </a:r>
            <a:endParaRPr b="0" i="0" sz="1600" u="none" cap="none" strike="noStrike">
              <a:solidFill>
                <a:schemeClr val="dk1"/>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chemeClr val="dk1"/>
              </a:buClr>
              <a:buSzPts val="1800"/>
              <a:buFont typeface="Noto Sans Symbols"/>
              <a:buChar char="⮚"/>
            </a:pPr>
            <a:r>
              <a:rPr b="0" i="0" lang="en-US" sz="1600" u="none" cap="none" strike="noStrike">
                <a:solidFill>
                  <a:schemeClr val="dk1"/>
                </a:solidFill>
                <a:latin typeface="Times New Roman"/>
                <a:ea typeface="Times New Roman"/>
                <a:cs typeface="Times New Roman"/>
                <a:sym typeface="Times New Roman"/>
              </a:rPr>
              <a:t> </a:t>
            </a:r>
            <a:r>
              <a:rPr b="1" i="0" lang="en-US" sz="1600" u="none" cap="none" strike="noStrike">
                <a:solidFill>
                  <a:schemeClr val="dk1"/>
                </a:solidFill>
                <a:latin typeface="Times New Roman"/>
                <a:ea typeface="Times New Roman"/>
                <a:cs typeface="Times New Roman"/>
                <a:sym typeface="Times New Roman"/>
              </a:rPr>
              <a:t>Prototype Finalization - </a:t>
            </a:r>
            <a:r>
              <a:rPr b="0" i="0" lang="en-US" sz="1600" u="none" cap="none" strike="noStrike">
                <a:solidFill>
                  <a:schemeClr val="dk1"/>
                </a:solidFill>
                <a:latin typeface="Times New Roman"/>
                <a:ea typeface="Times New Roman"/>
                <a:cs typeface="Times New Roman"/>
                <a:sym typeface="Times New Roman"/>
              </a:rPr>
              <a:t>Integrate Arduino Nano, HC-05 Bluetooth, L298N motor driver, and 3x 18650 battery system. Ensure compact, lightweight, and functional assembly for real-time control.</a:t>
            </a:r>
            <a:endParaRPr b="0" i="0" sz="1600" u="none" cap="none" strike="noStrike">
              <a:solidFill>
                <a:schemeClr val="dk1"/>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chemeClr val="dk1"/>
              </a:buClr>
              <a:buSzPts val="1800"/>
              <a:buFont typeface="Noto Sans Symbols"/>
              <a:buChar char="⮚"/>
            </a:pPr>
            <a:r>
              <a:rPr b="1" i="0" lang="en-US" sz="1600" u="none" cap="none" strike="noStrike">
                <a:solidFill>
                  <a:schemeClr val="dk1"/>
                </a:solidFill>
                <a:latin typeface="Times New Roman"/>
                <a:ea typeface="Times New Roman"/>
                <a:cs typeface="Times New Roman"/>
                <a:sym typeface="Times New Roman"/>
              </a:rPr>
              <a:t> Educational Outreach - </a:t>
            </a:r>
            <a:r>
              <a:rPr b="0" i="0" lang="en-US" sz="1600" u="none" cap="none" strike="noStrike">
                <a:solidFill>
                  <a:schemeClr val="dk1"/>
                </a:solidFill>
                <a:latin typeface="Times New Roman"/>
                <a:ea typeface="Times New Roman"/>
                <a:cs typeface="Times New Roman"/>
                <a:sym typeface="Times New Roman"/>
              </a:rPr>
              <a:t>Collaborate with schools, colleges, and tech clubs. Use the spider robot as a hands-on tool in STEM education through workshops, exhibitions, and robotics programs.</a:t>
            </a:r>
            <a:endParaRPr b="0" i="0" sz="1600" u="none" cap="none" strike="noStrike">
              <a:solidFill>
                <a:schemeClr val="dk1"/>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chemeClr val="dk1"/>
              </a:buClr>
              <a:buSzPts val="1800"/>
              <a:buFont typeface="Noto Sans Symbols"/>
              <a:buChar char="⮚"/>
            </a:pPr>
            <a:r>
              <a:rPr b="1" i="0" lang="en-US" sz="1600" u="none" cap="none" strike="noStrike">
                <a:solidFill>
                  <a:schemeClr val="dk1"/>
                </a:solidFill>
                <a:latin typeface="Times New Roman"/>
                <a:ea typeface="Times New Roman"/>
                <a:cs typeface="Times New Roman"/>
                <a:sym typeface="Times New Roman"/>
              </a:rPr>
              <a:t>Cost Optimization - </a:t>
            </a:r>
            <a:r>
              <a:rPr b="0" i="0" lang="en-US" sz="1600" u="none" cap="none" strike="noStrike">
                <a:solidFill>
                  <a:schemeClr val="dk1"/>
                </a:solidFill>
                <a:latin typeface="Times New Roman"/>
                <a:ea typeface="Times New Roman"/>
                <a:cs typeface="Times New Roman"/>
                <a:sym typeface="Times New Roman"/>
              </a:rPr>
              <a:t>Analyze component cost vs. performance. Explore affordable alternatives to make the robot scalable for mass deployment in schools and DIY robotics kits.</a:t>
            </a:r>
            <a:endParaRPr b="0" i="0" sz="1600" u="none" cap="none" strike="noStrike">
              <a:solidFill>
                <a:schemeClr val="dk1"/>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chemeClr val="dk1"/>
              </a:buClr>
              <a:buSzPts val="1800"/>
              <a:buFont typeface="Noto Sans Symbols"/>
              <a:buChar char="⮚"/>
            </a:pPr>
            <a:r>
              <a:rPr b="0" i="0" lang="en-US" sz="1600" u="none" cap="none" strike="noStrike">
                <a:solidFill>
                  <a:schemeClr val="dk1"/>
                </a:solidFill>
                <a:latin typeface="Times New Roman"/>
                <a:ea typeface="Times New Roman"/>
                <a:cs typeface="Times New Roman"/>
                <a:sym typeface="Times New Roman"/>
              </a:rPr>
              <a:t> </a:t>
            </a:r>
            <a:r>
              <a:rPr b="1" i="0" lang="en-US" sz="1600" u="none" cap="none" strike="noStrike">
                <a:solidFill>
                  <a:schemeClr val="dk1"/>
                </a:solidFill>
                <a:latin typeface="Times New Roman"/>
                <a:ea typeface="Times New Roman"/>
                <a:cs typeface="Times New Roman"/>
                <a:sym typeface="Times New Roman"/>
              </a:rPr>
              <a:t>Power Management</a:t>
            </a:r>
            <a:r>
              <a:rPr b="0" i="0" lang="en-US" sz="1600" u="none" cap="none" strike="noStrike">
                <a:solidFill>
                  <a:schemeClr val="dk1"/>
                </a:solidFill>
                <a:latin typeface="Times New Roman"/>
                <a:ea typeface="Times New Roman"/>
                <a:cs typeface="Times New Roman"/>
                <a:sym typeface="Times New Roman"/>
              </a:rPr>
              <a:t> - Ensure safe power delivery using voltage regulation and buck converters. Optimize battery usage for consistent motor performance and longer operating time.</a:t>
            </a:r>
            <a:endParaRPr b="0" i="0" sz="1600" u="none" cap="none" strike="noStrike">
              <a:solidFill>
                <a:schemeClr val="dk1"/>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chemeClr val="dk1"/>
              </a:buClr>
              <a:buSzPts val="1800"/>
              <a:buFont typeface="Noto Sans Symbols"/>
              <a:buChar char="⮚"/>
            </a:pPr>
            <a:r>
              <a:rPr b="1" i="0" lang="en-US" sz="1600" u="none" cap="none" strike="noStrike">
                <a:solidFill>
                  <a:schemeClr val="dk1"/>
                </a:solidFill>
                <a:latin typeface="Times New Roman"/>
                <a:ea typeface="Times New Roman"/>
                <a:cs typeface="Times New Roman"/>
                <a:sym typeface="Times New Roman"/>
              </a:rPr>
              <a:t> Feature Expansion </a:t>
            </a:r>
            <a:r>
              <a:rPr b="0" i="0" lang="en-US" sz="1600" u="none" cap="none" strike="noStrike">
                <a:solidFill>
                  <a:schemeClr val="dk1"/>
                </a:solidFill>
                <a:latin typeface="Times New Roman"/>
                <a:ea typeface="Times New Roman"/>
                <a:cs typeface="Times New Roman"/>
                <a:sym typeface="Times New Roman"/>
              </a:rPr>
              <a:t>- Prepare the robot for future upgrades—such as ultrasonic sensors, obstacle avoidance, or AI-based path following—to transform it into an intelligent platform.</a:t>
            </a:r>
            <a:endParaRPr b="0" i="0" sz="1600" u="none" cap="none" strike="noStrike">
              <a:solidFill>
                <a:schemeClr val="dk1"/>
              </a:solidFill>
              <a:latin typeface="Times New Roman"/>
              <a:ea typeface="Times New Roman"/>
              <a:cs typeface="Times New Roman"/>
              <a:sym typeface="Times New Roman"/>
            </a:endParaRPr>
          </a:p>
          <a:p>
            <a:pPr indent="-171450" lvl="0" marL="285750" marR="0" rtl="0" algn="just">
              <a:lnSpc>
                <a:spcPct val="100000"/>
              </a:lnSpc>
              <a:spcBef>
                <a:spcPts val="0"/>
              </a:spcBef>
              <a:spcAft>
                <a:spcPts val="0"/>
              </a:spcAft>
              <a:buClr>
                <a:schemeClr val="dk1"/>
              </a:buClr>
              <a:buSzPts val="1800"/>
              <a:buFont typeface="Noto Sans Symbols"/>
              <a:buNone/>
            </a:pPr>
            <a:r>
              <a:t/>
            </a:r>
            <a:endParaRPr b="0" i="0" sz="16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7"/>
          <p:cNvSpPr txBox="1"/>
          <p:nvPr>
            <p:ph type="title"/>
          </p:nvPr>
        </p:nvSpPr>
        <p:spPr>
          <a:xfrm>
            <a:off x="2364058" y="646770"/>
            <a:ext cx="3973601" cy="2771623"/>
          </a:xfrm>
          <a:prstGeom prst="rect">
            <a:avLst/>
          </a:prstGeom>
          <a:noFill/>
          <a:ln>
            <a:noFill/>
          </a:ln>
        </p:spPr>
        <p:txBody>
          <a:bodyPr anchorCtr="0" anchor="ctr" bIns="91425" lIns="91425" spcFirstLastPara="1" rIns="91425" wrap="square" tIns="91425">
            <a:normAutofit/>
          </a:bodyPr>
          <a:lstStyle/>
          <a:p>
            <a:pPr indent="0" lvl="0" marL="0" rtl="0" algn="l">
              <a:lnSpc>
                <a:spcPct val="100000"/>
              </a:lnSpc>
              <a:spcBef>
                <a:spcPts val="0"/>
              </a:spcBef>
              <a:spcAft>
                <a:spcPts val="0"/>
              </a:spcAft>
              <a:buSzPts val="4800"/>
              <a:buNone/>
            </a:pPr>
            <a:r>
              <a:rPr b="1" lang="en-US">
                <a:latin typeface="Times New Roman"/>
                <a:ea typeface="Times New Roman"/>
                <a:cs typeface="Times New Roman"/>
                <a:sym typeface="Times New Roman"/>
              </a:rPr>
              <a:t>THANK YOU</a:t>
            </a:r>
            <a:endParaRPr b="1">
              <a:latin typeface="Times New Roman"/>
              <a:ea typeface="Times New Roman"/>
              <a:cs typeface="Times New Roman"/>
              <a:sym typeface="Times New Roman"/>
            </a:endParaRPr>
          </a:p>
        </p:txBody>
      </p:sp>
      <p:sp>
        <p:nvSpPr>
          <p:cNvPr id="240" name="Google Shape;240;p27"/>
          <p:cNvSpPr txBox="1"/>
          <p:nvPr/>
        </p:nvSpPr>
        <p:spPr>
          <a:xfrm>
            <a:off x="2364105" y="2816227"/>
            <a:ext cx="3783980" cy="30543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Times New Roman"/>
                <a:ea typeface="Times New Roman"/>
                <a:cs typeface="Times New Roman"/>
                <a:sym typeface="Times New Roman"/>
              </a:rPr>
              <a:t>Chandra Manaswitha</a:t>
            </a:r>
            <a:endParaRPr b="1" i="0" sz="140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3"/>
          <p:cNvSpPr/>
          <p:nvPr/>
        </p:nvSpPr>
        <p:spPr>
          <a:xfrm rot="-3088861">
            <a:off x="2284494" y="421721"/>
            <a:ext cx="2157391" cy="2164283"/>
          </a:xfrm>
          <a:prstGeom prst="blockArc">
            <a:avLst>
              <a:gd fmla="val 10800000" name="adj1"/>
              <a:gd fmla="val 0" name="adj2"/>
              <a:gd fmla="val 25000" name="adj3"/>
            </a:avLst>
          </a:prstGeom>
          <a:solidFill>
            <a:srgbClr val="576C77"/>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A6A6A6"/>
              </a:solidFill>
              <a:latin typeface="Arial"/>
              <a:ea typeface="Arial"/>
              <a:cs typeface="Arial"/>
              <a:sym typeface="Arial"/>
            </a:endParaRPr>
          </a:p>
        </p:txBody>
      </p:sp>
      <p:sp>
        <p:nvSpPr>
          <p:cNvPr id="67" name="Google Shape;67;p3"/>
          <p:cNvSpPr/>
          <p:nvPr/>
        </p:nvSpPr>
        <p:spPr>
          <a:xfrm rot="7697982">
            <a:off x="5619030" y="2469898"/>
            <a:ext cx="2157391" cy="2164283"/>
          </a:xfrm>
          <a:prstGeom prst="blockArc">
            <a:avLst>
              <a:gd fmla="val 10800000" name="adj1"/>
              <a:gd fmla="val 0" name="adj2"/>
              <a:gd fmla="val 25000" name="adj3"/>
            </a:avLst>
          </a:prstGeom>
          <a:solidFill>
            <a:srgbClr val="576C77"/>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A6A6A6"/>
              </a:solidFill>
              <a:latin typeface="Arial"/>
              <a:ea typeface="Arial"/>
              <a:cs typeface="Arial"/>
              <a:sym typeface="Arial"/>
            </a:endParaRPr>
          </a:p>
        </p:txBody>
      </p:sp>
      <p:sp>
        <p:nvSpPr>
          <p:cNvPr id="68" name="Google Shape;68;p3"/>
          <p:cNvSpPr/>
          <p:nvPr/>
        </p:nvSpPr>
        <p:spPr>
          <a:xfrm rot="-7263371">
            <a:off x="1345842" y="2417894"/>
            <a:ext cx="2157391" cy="2164283"/>
          </a:xfrm>
          <a:prstGeom prst="blockArc">
            <a:avLst>
              <a:gd fmla="val 10800000" name="adj1"/>
              <a:gd fmla="val 0" name="adj2"/>
              <a:gd fmla="val 25000" name="adj3"/>
            </a:avLst>
          </a:prstGeom>
          <a:solidFill>
            <a:srgbClr val="576C77"/>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A6A6A6"/>
              </a:solidFill>
              <a:latin typeface="Arial"/>
              <a:ea typeface="Arial"/>
              <a:cs typeface="Arial"/>
              <a:sym typeface="Arial"/>
            </a:endParaRPr>
          </a:p>
        </p:txBody>
      </p:sp>
      <p:sp>
        <p:nvSpPr>
          <p:cNvPr id="69" name="Google Shape;69;p3"/>
          <p:cNvSpPr/>
          <p:nvPr/>
        </p:nvSpPr>
        <p:spPr>
          <a:xfrm rot="2678127">
            <a:off x="4751007" y="480571"/>
            <a:ext cx="2157391" cy="2164283"/>
          </a:xfrm>
          <a:prstGeom prst="blockArc">
            <a:avLst>
              <a:gd fmla="val 10800000" name="adj1"/>
              <a:gd fmla="val 0" name="adj2"/>
              <a:gd fmla="val 25000" name="adj3"/>
            </a:avLst>
          </a:prstGeom>
          <a:solidFill>
            <a:srgbClr val="576C77"/>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A6A6A6"/>
              </a:solidFill>
              <a:latin typeface="Arial"/>
              <a:ea typeface="Arial"/>
              <a:cs typeface="Arial"/>
              <a:sym typeface="Arial"/>
            </a:endParaRPr>
          </a:p>
        </p:txBody>
      </p:sp>
      <p:grpSp>
        <p:nvGrpSpPr>
          <p:cNvPr id="70" name="Google Shape;70;p3"/>
          <p:cNvGrpSpPr/>
          <p:nvPr/>
        </p:nvGrpSpPr>
        <p:grpSpPr>
          <a:xfrm>
            <a:off x="3549597" y="124206"/>
            <a:ext cx="2044805" cy="1560399"/>
            <a:chOff x="3798075" y="775532"/>
            <a:chExt cx="1332300" cy="914700"/>
          </a:xfrm>
        </p:grpSpPr>
        <p:sp>
          <p:nvSpPr>
            <p:cNvPr id="71" name="Google Shape;71;p3"/>
            <p:cNvSpPr/>
            <p:nvPr/>
          </p:nvSpPr>
          <p:spPr>
            <a:xfrm>
              <a:off x="3798075" y="1060532"/>
              <a:ext cx="1332300" cy="629700"/>
            </a:xfrm>
            <a:prstGeom prst="rect">
              <a:avLst/>
            </a:prstGeom>
            <a:solidFill>
              <a:srgbClr val="AC1146"/>
            </a:solid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There is a lack of low-cost, interactive robots that teach robotics through Bluetooth-controlled legged movement in a fun and engaging way.</a:t>
              </a:r>
              <a:endParaRPr b="1" i="0" sz="1100" u="none" cap="none" strike="noStrike">
                <a:solidFill>
                  <a:schemeClr val="lt1"/>
                </a:solidFill>
                <a:latin typeface="Times New Roman"/>
                <a:ea typeface="Times New Roman"/>
                <a:cs typeface="Times New Roman"/>
                <a:sym typeface="Times New Roman"/>
              </a:endParaRPr>
            </a:p>
          </p:txBody>
        </p:sp>
        <p:sp>
          <p:nvSpPr>
            <p:cNvPr id="72" name="Google Shape;72;p3"/>
            <p:cNvSpPr/>
            <p:nvPr/>
          </p:nvSpPr>
          <p:spPr>
            <a:xfrm>
              <a:off x="3798075" y="775532"/>
              <a:ext cx="1332300" cy="285000"/>
            </a:xfrm>
            <a:prstGeom prst="round1Rect">
              <a:avLst>
                <a:gd fmla="val 50000" name="adj"/>
              </a:avLst>
            </a:prstGeom>
            <a:solidFill>
              <a:srgbClr val="840D3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 Problem Identification</a:t>
              </a:r>
              <a:endParaRPr b="1" i="0" sz="1100" u="none" cap="none" strike="noStrike">
                <a:solidFill>
                  <a:schemeClr val="lt1"/>
                </a:solidFill>
                <a:latin typeface="Times New Roman"/>
                <a:ea typeface="Times New Roman"/>
                <a:cs typeface="Times New Roman"/>
                <a:sym typeface="Times New Roman"/>
              </a:endParaRPr>
            </a:p>
          </p:txBody>
        </p:sp>
      </p:grpSp>
      <p:sp>
        <p:nvSpPr>
          <p:cNvPr id="73" name="Google Shape;73;p3"/>
          <p:cNvSpPr/>
          <p:nvPr/>
        </p:nvSpPr>
        <p:spPr>
          <a:xfrm rot="-9283918">
            <a:off x="3608405" y="2790196"/>
            <a:ext cx="1944531" cy="1852309"/>
          </a:xfrm>
          <a:prstGeom prst="blockArc">
            <a:avLst>
              <a:gd fmla="val 10800000" name="adj1"/>
              <a:gd fmla="val 18590744" name="adj2"/>
              <a:gd fmla="val 24421" name="adj3"/>
            </a:avLst>
          </a:prstGeom>
          <a:solidFill>
            <a:srgbClr val="576C77"/>
          </a:solid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1" i="0" sz="1400" u="none" cap="none" strike="noStrike">
              <a:solidFill>
                <a:srgbClr val="A6A6A6"/>
              </a:solidFill>
              <a:latin typeface="Arial"/>
              <a:ea typeface="Arial"/>
              <a:cs typeface="Arial"/>
              <a:sym typeface="Arial"/>
            </a:endParaRPr>
          </a:p>
        </p:txBody>
      </p:sp>
      <p:grpSp>
        <p:nvGrpSpPr>
          <p:cNvPr id="74" name="Google Shape;74;p3"/>
          <p:cNvGrpSpPr/>
          <p:nvPr/>
        </p:nvGrpSpPr>
        <p:grpSpPr>
          <a:xfrm>
            <a:off x="1015842" y="1513132"/>
            <a:ext cx="2211705" cy="1609091"/>
            <a:chOff x="2280763" y="2071477"/>
            <a:chExt cx="1441044" cy="943243"/>
          </a:xfrm>
        </p:grpSpPr>
        <p:sp>
          <p:nvSpPr>
            <p:cNvPr id="75" name="Google Shape;75;p3"/>
            <p:cNvSpPr/>
            <p:nvPr/>
          </p:nvSpPr>
          <p:spPr>
            <a:xfrm>
              <a:off x="2280763" y="2356609"/>
              <a:ext cx="1441044" cy="658111"/>
            </a:xfrm>
            <a:prstGeom prst="rect">
              <a:avLst/>
            </a:prstGeom>
            <a:solidFill>
              <a:srgbClr val="AC1146"/>
            </a:solid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The final prototype was optimized for cost and ease of assembly, and prepared for launch through educational demos, workshops, and classroom integration.</a:t>
              </a:r>
              <a:endParaRPr b="1" i="0" sz="1100" u="none" cap="none" strike="noStrike">
                <a:solidFill>
                  <a:schemeClr val="lt1"/>
                </a:solidFill>
                <a:latin typeface="Times New Roman"/>
                <a:ea typeface="Times New Roman"/>
                <a:cs typeface="Times New Roman"/>
                <a:sym typeface="Times New Roman"/>
              </a:endParaRPr>
            </a:p>
          </p:txBody>
        </p:sp>
        <p:sp>
          <p:nvSpPr>
            <p:cNvPr id="76" name="Google Shape;76;p3"/>
            <p:cNvSpPr/>
            <p:nvPr/>
          </p:nvSpPr>
          <p:spPr>
            <a:xfrm>
              <a:off x="2280763" y="2071477"/>
              <a:ext cx="1441044" cy="285132"/>
            </a:xfrm>
            <a:prstGeom prst="round1Rect">
              <a:avLst>
                <a:gd fmla="val 50000" name="adj"/>
              </a:avLst>
            </a:prstGeom>
            <a:solidFill>
              <a:srgbClr val="840D3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Production &amp; Launch</a:t>
              </a:r>
              <a:endParaRPr b="1" i="0" sz="1100" u="none" cap="none" strike="noStrike">
                <a:solidFill>
                  <a:schemeClr val="lt1"/>
                </a:solidFill>
                <a:latin typeface="Times New Roman"/>
                <a:ea typeface="Times New Roman"/>
                <a:cs typeface="Times New Roman"/>
                <a:sym typeface="Times New Roman"/>
              </a:endParaRPr>
            </a:p>
          </p:txBody>
        </p:sp>
      </p:grpSp>
      <p:grpSp>
        <p:nvGrpSpPr>
          <p:cNvPr id="77" name="Google Shape;77;p3"/>
          <p:cNvGrpSpPr/>
          <p:nvPr/>
        </p:nvGrpSpPr>
        <p:grpSpPr>
          <a:xfrm>
            <a:off x="4881643" y="3219862"/>
            <a:ext cx="2218689" cy="1649096"/>
            <a:chOff x="4731075" y="3367177"/>
            <a:chExt cx="1445595" cy="914474"/>
          </a:xfrm>
        </p:grpSpPr>
        <p:sp>
          <p:nvSpPr>
            <p:cNvPr id="78" name="Google Shape;78;p3"/>
            <p:cNvSpPr/>
            <p:nvPr/>
          </p:nvSpPr>
          <p:spPr>
            <a:xfrm>
              <a:off x="4731075" y="3652048"/>
              <a:ext cx="1445595" cy="629603"/>
            </a:xfrm>
            <a:prstGeom prst="rect">
              <a:avLst/>
            </a:prstGeom>
            <a:solidFill>
              <a:srgbClr val="AC1146"/>
            </a:solid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The robot was designed with a lightweight chassis and linkage system, and prototyped using Arduino Nano, BO motors, and Bluetooth control for smooth multi-legged movement.</a:t>
              </a:r>
              <a:endParaRPr b="1" i="0" sz="1100" u="none" cap="none" strike="noStrike">
                <a:solidFill>
                  <a:schemeClr val="lt1"/>
                </a:solidFill>
                <a:latin typeface="Times New Roman"/>
                <a:ea typeface="Times New Roman"/>
                <a:cs typeface="Times New Roman"/>
                <a:sym typeface="Times New Roman"/>
              </a:endParaRPr>
            </a:p>
          </p:txBody>
        </p:sp>
        <p:sp>
          <p:nvSpPr>
            <p:cNvPr id="79" name="Google Shape;79;p3"/>
            <p:cNvSpPr/>
            <p:nvPr/>
          </p:nvSpPr>
          <p:spPr>
            <a:xfrm>
              <a:off x="4731075" y="3367177"/>
              <a:ext cx="1445595" cy="284871"/>
            </a:xfrm>
            <a:prstGeom prst="round1Rect">
              <a:avLst>
                <a:gd fmla="val 50000" name="adj"/>
              </a:avLst>
            </a:prstGeom>
            <a:solidFill>
              <a:srgbClr val="840D3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Design &amp; Prototyping</a:t>
              </a:r>
              <a:endParaRPr b="1" i="0" sz="1100" u="none" cap="none" strike="noStrike">
                <a:solidFill>
                  <a:schemeClr val="lt1"/>
                </a:solidFill>
                <a:latin typeface="Times New Roman"/>
                <a:ea typeface="Times New Roman"/>
                <a:cs typeface="Times New Roman"/>
                <a:sym typeface="Times New Roman"/>
              </a:endParaRPr>
            </a:p>
          </p:txBody>
        </p:sp>
      </p:grpSp>
      <p:grpSp>
        <p:nvGrpSpPr>
          <p:cNvPr id="80" name="Google Shape;80;p3"/>
          <p:cNvGrpSpPr/>
          <p:nvPr/>
        </p:nvGrpSpPr>
        <p:grpSpPr>
          <a:xfrm>
            <a:off x="2128730" y="3291003"/>
            <a:ext cx="2172970" cy="1621155"/>
            <a:chOff x="2650600" y="3367177"/>
            <a:chExt cx="1415807" cy="950315"/>
          </a:xfrm>
        </p:grpSpPr>
        <p:sp>
          <p:nvSpPr>
            <p:cNvPr id="81" name="Google Shape;81;p3"/>
            <p:cNvSpPr/>
            <p:nvPr/>
          </p:nvSpPr>
          <p:spPr>
            <a:xfrm>
              <a:off x="2650600" y="3652309"/>
              <a:ext cx="1415807" cy="665183"/>
            </a:xfrm>
            <a:prstGeom prst="rect">
              <a:avLst/>
            </a:prstGeom>
            <a:solidFill>
              <a:srgbClr val="AC1146"/>
            </a:solid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The robot was tested on various surfaces to check movement accuracy and Bluetooth response, and refined for better stability, speed control, and user experience.</a:t>
              </a:r>
              <a:endParaRPr b="1" i="0" sz="1100" u="none" cap="none" strike="noStrike">
                <a:solidFill>
                  <a:schemeClr val="lt1"/>
                </a:solidFill>
                <a:latin typeface="Times New Roman"/>
                <a:ea typeface="Times New Roman"/>
                <a:cs typeface="Times New Roman"/>
                <a:sym typeface="Times New Roman"/>
              </a:endParaRPr>
            </a:p>
          </p:txBody>
        </p:sp>
        <p:sp>
          <p:nvSpPr>
            <p:cNvPr id="82" name="Google Shape;82;p3"/>
            <p:cNvSpPr/>
            <p:nvPr/>
          </p:nvSpPr>
          <p:spPr>
            <a:xfrm>
              <a:off x="2650600" y="3367177"/>
              <a:ext cx="1415807" cy="285132"/>
            </a:xfrm>
            <a:prstGeom prst="round1Rect">
              <a:avLst>
                <a:gd fmla="val 50000" name="adj"/>
              </a:avLst>
            </a:prstGeom>
            <a:solidFill>
              <a:srgbClr val="840D3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Testing &amp; Refinement</a:t>
              </a:r>
              <a:endParaRPr b="1" i="0" sz="1100" u="none" cap="none" strike="noStrike">
                <a:solidFill>
                  <a:schemeClr val="lt1"/>
                </a:solidFill>
                <a:latin typeface="Times New Roman"/>
                <a:ea typeface="Times New Roman"/>
                <a:cs typeface="Times New Roman"/>
                <a:sym typeface="Times New Roman"/>
              </a:endParaRPr>
            </a:p>
          </p:txBody>
        </p:sp>
      </p:grpSp>
      <p:grpSp>
        <p:nvGrpSpPr>
          <p:cNvPr id="83" name="Google Shape;83;p3"/>
          <p:cNvGrpSpPr/>
          <p:nvPr/>
        </p:nvGrpSpPr>
        <p:grpSpPr>
          <a:xfrm>
            <a:off x="5762393" y="1548308"/>
            <a:ext cx="2332990" cy="1543050"/>
            <a:chOff x="5162719" y="1993308"/>
            <a:chExt cx="1520068" cy="904530"/>
          </a:xfrm>
        </p:grpSpPr>
        <p:sp>
          <p:nvSpPr>
            <p:cNvPr id="84" name="Google Shape;84;p3"/>
            <p:cNvSpPr/>
            <p:nvPr/>
          </p:nvSpPr>
          <p:spPr>
            <a:xfrm>
              <a:off x="5162719" y="2268017"/>
              <a:ext cx="1520068" cy="629821"/>
            </a:xfrm>
            <a:prstGeom prst="rect">
              <a:avLst/>
            </a:prstGeom>
            <a:solidFill>
              <a:srgbClr val="AC1146"/>
            </a:solidFill>
            <a:ln>
              <a:noFill/>
            </a:ln>
          </p:spPr>
          <p:txBody>
            <a:bodyPr anchorCtr="0" anchor="t" bIns="91425" lIns="91425" spcFirstLastPara="1" rIns="91425" wrap="square" tIns="91425">
              <a:noAutofit/>
            </a:bodyPr>
            <a:lstStyle/>
            <a:p>
              <a:pPr indent="0" lvl="0" marL="0" marR="0" rtl="0" algn="just">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We researched simple walking mechanisms and ideated a Bluetooth-controlled spider robot using two motors to create an affordable and interactive learning tool.</a:t>
              </a:r>
              <a:endParaRPr b="1" i="0" sz="1100" u="none" cap="none" strike="noStrike">
                <a:solidFill>
                  <a:schemeClr val="lt1"/>
                </a:solidFill>
                <a:latin typeface="Times New Roman"/>
                <a:ea typeface="Times New Roman"/>
                <a:cs typeface="Times New Roman"/>
                <a:sym typeface="Times New Roman"/>
              </a:endParaRPr>
            </a:p>
          </p:txBody>
        </p:sp>
        <p:sp>
          <p:nvSpPr>
            <p:cNvPr id="85" name="Google Shape;85;p3"/>
            <p:cNvSpPr/>
            <p:nvPr/>
          </p:nvSpPr>
          <p:spPr>
            <a:xfrm>
              <a:off x="5162719" y="1993308"/>
              <a:ext cx="1519654" cy="285132"/>
            </a:xfrm>
            <a:prstGeom prst="round1Rect">
              <a:avLst>
                <a:gd fmla="val 50000" name="adj"/>
              </a:avLst>
            </a:prstGeom>
            <a:solidFill>
              <a:srgbClr val="840D3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b="1" i="0" lang="en-US" sz="1100" u="none" cap="none" strike="noStrike">
                  <a:solidFill>
                    <a:schemeClr val="lt1"/>
                  </a:solidFill>
                  <a:latin typeface="Times New Roman"/>
                  <a:ea typeface="Times New Roman"/>
                  <a:cs typeface="Times New Roman"/>
                  <a:sym typeface="Times New Roman"/>
                </a:rPr>
                <a:t>Research &amp; Ideation</a:t>
              </a:r>
              <a:endParaRPr b="1" i="0" sz="1100" u="none" cap="none" strike="noStrike">
                <a:solidFill>
                  <a:schemeClr val="lt1"/>
                </a:solidFill>
                <a:latin typeface="Times New Roman"/>
                <a:ea typeface="Times New Roman"/>
                <a:cs typeface="Times New Roman"/>
                <a:sym typeface="Times New Roman"/>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b="1" lang="en-US" sz="2000">
                <a:latin typeface="Times New Roman"/>
                <a:ea typeface="Times New Roman"/>
                <a:cs typeface="Times New Roman"/>
                <a:sym typeface="Times New Roman"/>
              </a:rPr>
              <a:t>Problem</a:t>
            </a:r>
            <a:endParaRPr b="1" sz="2000">
              <a:latin typeface="Times New Roman"/>
              <a:ea typeface="Times New Roman"/>
              <a:cs typeface="Times New Roman"/>
              <a:sym typeface="Times New Roman"/>
            </a:endParaRPr>
          </a:p>
        </p:txBody>
      </p:sp>
      <p:sp>
        <p:nvSpPr>
          <p:cNvPr id="91" name="Google Shape;91;p4"/>
          <p:cNvSpPr txBox="1"/>
          <p:nvPr/>
        </p:nvSpPr>
        <p:spPr>
          <a:xfrm>
            <a:off x="367723" y="824366"/>
            <a:ext cx="8281640" cy="1382395"/>
          </a:xfrm>
          <a:prstGeom prst="rect">
            <a:avLst/>
          </a:prstGeom>
          <a:noFill/>
          <a:ln>
            <a:noFill/>
          </a:ln>
        </p:spPr>
        <p:txBody>
          <a:bodyPr anchorCtr="0" anchor="t" bIns="45700" lIns="91425" spcFirstLastPara="1" rIns="91425" wrap="square" tIns="45700">
            <a:spAutoFit/>
          </a:bodyPr>
          <a:lstStyle/>
          <a:p>
            <a:pPr indent="-285750" lvl="0" marL="285750" marR="0" rtl="0" algn="just">
              <a:lnSpc>
                <a:spcPct val="100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Times New Roman"/>
                <a:ea typeface="Times New Roman"/>
                <a:cs typeface="Times New Roman"/>
                <a:sym typeface="Times New Roman"/>
              </a:rPr>
              <a:t>Most educational robots use wheels and expensive components, making them less engaging and less affordable for students.</a:t>
            </a:r>
            <a:endParaRPr b="0" i="0" sz="1400" u="none" cap="none" strike="noStrike">
              <a:solidFill>
                <a:srgbClr val="000000"/>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Times New Roman"/>
                <a:ea typeface="Times New Roman"/>
                <a:cs typeface="Times New Roman"/>
                <a:sym typeface="Times New Roman"/>
              </a:rPr>
              <a:t>There is a need for a low-cost, Bluetooth-controlled legged robot that encourages hands-on learning and interactive play.</a:t>
            </a:r>
            <a:endParaRPr b="0" i="0" sz="1400" u="none" cap="none" strike="noStrike">
              <a:solidFill>
                <a:srgbClr val="000000"/>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rgbClr val="000000"/>
              </a:buClr>
              <a:buSzPts val="1400"/>
              <a:buFont typeface="Noto Sans Symbols"/>
              <a:buChar char="⮚"/>
            </a:pPr>
            <a:r>
              <a:rPr b="0" i="0" lang="en-US" sz="1400" u="none" cap="none" strike="noStrike">
                <a:solidFill>
                  <a:srgbClr val="000000"/>
                </a:solidFill>
                <a:latin typeface="Times New Roman"/>
                <a:ea typeface="Times New Roman"/>
                <a:cs typeface="Times New Roman"/>
                <a:sym typeface="Times New Roman"/>
              </a:rPr>
              <a:t>Existing robots often struggle on uneven surfaces, limiting their usability—therefore, a spider-like walking mechanism can offer better surface adaptability.</a:t>
            </a:r>
            <a:endParaRPr b="0" i="0" sz="1400" u="none" cap="none" strike="noStrike">
              <a:solidFill>
                <a:srgbClr val="000000"/>
              </a:solidFill>
              <a:latin typeface="Times New Roman"/>
              <a:ea typeface="Times New Roman"/>
              <a:cs typeface="Times New Roman"/>
              <a:sym typeface="Times New Roman"/>
            </a:endParaRPr>
          </a:p>
        </p:txBody>
      </p:sp>
      <p:sp>
        <p:nvSpPr>
          <p:cNvPr id="92" name="Google Shape;92;p4"/>
          <p:cNvSpPr txBox="1"/>
          <p:nvPr/>
        </p:nvSpPr>
        <p:spPr>
          <a:xfrm>
            <a:off x="244793" y="2155500"/>
            <a:ext cx="8281640" cy="3975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Arial"/>
              <a:buNone/>
            </a:pPr>
            <a:r>
              <a:rPr b="1" i="0" lang="en-US" sz="2000" u="none" cap="none" strike="noStrike">
                <a:solidFill>
                  <a:srgbClr val="000000"/>
                </a:solidFill>
                <a:latin typeface="Times New Roman"/>
                <a:ea typeface="Times New Roman"/>
                <a:cs typeface="Times New Roman"/>
                <a:sym typeface="Times New Roman"/>
              </a:rPr>
              <a:t>Solution</a:t>
            </a:r>
            <a:endParaRPr b="1" i="0" sz="2000" u="none" cap="none" strike="noStrike">
              <a:solidFill>
                <a:srgbClr val="000000"/>
              </a:solidFill>
              <a:latin typeface="Times New Roman"/>
              <a:ea typeface="Times New Roman"/>
              <a:cs typeface="Times New Roman"/>
              <a:sym typeface="Times New Roman"/>
            </a:endParaRPr>
          </a:p>
        </p:txBody>
      </p:sp>
      <p:sp>
        <p:nvSpPr>
          <p:cNvPr id="93" name="Google Shape;93;p4"/>
          <p:cNvSpPr txBox="1"/>
          <p:nvPr/>
        </p:nvSpPr>
        <p:spPr>
          <a:xfrm>
            <a:off x="490654" y="2509443"/>
            <a:ext cx="8158709" cy="2459990"/>
          </a:xfrm>
          <a:prstGeom prst="rect">
            <a:avLst/>
          </a:prstGeom>
          <a:noFill/>
          <a:ln>
            <a:noFill/>
          </a:ln>
        </p:spPr>
        <p:txBody>
          <a:bodyPr anchorCtr="0" anchor="t" bIns="45700" lIns="91425" spcFirstLastPara="1" rIns="91425" wrap="square" tIns="45700">
            <a:spAutoFit/>
          </a:bodyPr>
          <a:lstStyle/>
          <a:p>
            <a:pPr indent="-285750" lvl="0" marL="285750" marR="0" rtl="0" algn="just">
              <a:lnSpc>
                <a:spcPct val="100000"/>
              </a:lnSpc>
              <a:spcBef>
                <a:spcPts val="0"/>
              </a:spcBef>
              <a:spcAft>
                <a:spcPts val="0"/>
              </a:spcAft>
              <a:buClr>
                <a:schemeClr val="dk1"/>
              </a:buClr>
              <a:buSzPts val="1400"/>
              <a:buFont typeface="Noto Sans Symbols"/>
              <a:buChar char="⮚"/>
            </a:pPr>
            <a:r>
              <a:rPr b="0" i="0" lang="en-US" sz="1400" u="none" cap="none" strike="noStrike">
                <a:solidFill>
                  <a:schemeClr val="dk1"/>
                </a:solidFill>
                <a:latin typeface="Times New Roman"/>
                <a:ea typeface="Times New Roman"/>
                <a:cs typeface="Times New Roman"/>
                <a:sym typeface="Times New Roman"/>
              </a:rPr>
              <a:t>The Spider Robot addresses common challenges in educational robotics by offering a budget-friendly, Bluetooth-controlled, and visually engaging solution. Designed to simulate natural walking movement using just two motors, it enhances hands-on learning and interactive control in classroom and home environments.</a:t>
            </a:r>
            <a:endParaRPr b="0" i="0" sz="1400" u="none" cap="none" strike="noStrike">
              <a:solidFill>
                <a:schemeClr val="dk1"/>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chemeClr val="dk1"/>
              </a:buClr>
              <a:buSzPts val="1400"/>
              <a:buFont typeface="Noto Sans Symbols"/>
              <a:buChar char="⮚"/>
            </a:pPr>
            <a:r>
              <a:rPr b="1" i="0" lang="en-US" sz="1400" u="none" cap="none" strike="noStrike">
                <a:solidFill>
                  <a:schemeClr val="dk1"/>
                </a:solidFill>
                <a:latin typeface="Times New Roman"/>
                <a:ea typeface="Times New Roman"/>
                <a:cs typeface="Times New Roman"/>
                <a:sym typeface="Times New Roman"/>
              </a:rPr>
              <a:t>Size: </a:t>
            </a:r>
            <a:r>
              <a:rPr b="0" i="0" lang="en-US" sz="1400" u="none" cap="none" strike="noStrike">
                <a:solidFill>
                  <a:schemeClr val="dk1"/>
                </a:solidFill>
                <a:latin typeface="Times New Roman"/>
                <a:ea typeface="Times New Roman"/>
                <a:cs typeface="Times New Roman"/>
                <a:sym typeface="Times New Roman"/>
              </a:rPr>
              <a:t>Compact and lightweight design that fits easily on desks, floors, and learning stations.</a:t>
            </a:r>
            <a:endParaRPr b="0" i="0" sz="1400" u="none" cap="none" strike="noStrike">
              <a:solidFill>
                <a:schemeClr val="dk1"/>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chemeClr val="dk1"/>
              </a:buClr>
              <a:buSzPts val="1400"/>
              <a:buFont typeface="Noto Sans Symbols"/>
              <a:buChar char="⮚"/>
            </a:pPr>
            <a:r>
              <a:rPr b="1" i="0" lang="en-US" sz="1400" u="none" cap="none" strike="noStrike">
                <a:solidFill>
                  <a:schemeClr val="dk1"/>
                </a:solidFill>
                <a:latin typeface="Times New Roman"/>
                <a:ea typeface="Times New Roman"/>
                <a:cs typeface="Times New Roman"/>
                <a:sym typeface="Times New Roman"/>
              </a:rPr>
              <a:t>Design:</a:t>
            </a:r>
            <a:r>
              <a:rPr b="0" i="0" lang="en-US" sz="1400" u="none" cap="none" strike="noStrike">
                <a:solidFill>
                  <a:schemeClr val="dk1"/>
                </a:solidFill>
                <a:latin typeface="Times New Roman"/>
                <a:ea typeface="Times New Roman"/>
                <a:cs typeface="Times New Roman"/>
                <a:sym typeface="Times New Roman"/>
              </a:rPr>
              <a:t> Sturdy leg-based structure with a simple mechanical linkage system for smooth walking; safe and approachable for students.</a:t>
            </a:r>
            <a:endParaRPr b="0" i="0" sz="1400" u="none" cap="none" strike="noStrike">
              <a:solidFill>
                <a:schemeClr val="dk1"/>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chemeClr val="dk1"/>
              </a:buClr>
              <a:buSzPts val="1400"/>
              <a:buFont typeface="Noto Sans Symbols"/>
              <a:buChar char="⮚"/>
            </a:pPr>
            <a:r>
              <a:rPr b="1" i="0" lang="en-US" sz="1400" u="none" cap="none" strike="noStrike">
                <a:solidFill>
                  <a:schemeClr val="dk1"/>
                </a:solidFill>
                <a:latin typeface="Times New Roman"/>
                <a:ea typeface="Times New Roman"/>
                <a:cs typeface="Times New Roman"/>
                <a:sym typeface="Times New Roman"/>
              </a:rPr>
              <a:t>Functionality: </a:t>
            </a:r>
            <a:r>
              <a:rPr b="0" i="0" lang="en-US" sz="1400" u="none" cap="none" strike="noStrike">
                <a:solidFill>
                  <a:schemeClr val="dk1"/>
                </a:solidFill>
                <a:latin typeface="Times New Roman"/>
                <a:ea typeface="Times New Roman"/>
                <a:cs typeface="Times New Roman"/>
                <a:sym typeface="Times New Roman"/>
              </a:rPr>
              <a:t>Moves forward, backward, and rotates left/right through smartphone Bluetooth commands using a mobile app (Serial Bluetooth Terminal).</a:t>
            </a:r>
            <a:endParaRPr b="0" i="0" sz="1400" u="none" cap="none" strike="noStrike">
              <a:solidFill>
                <a:schemeClr val="dk1"/>
              </a:solidFill>
              <a:latin typeface="Times New Roman"/>
              <a:ea typeface="Times New Roman"/>
              <a:cs typeface="Times New Roman"/>
              <a:sym typeface="Times New Roman"/>
            </a:endParaRPr>
          </a:p>
          <a:p>
            <a:pPr indent="-285750" lvl="0" marL="285750" marR="0" rtl="0" algn="just">
              <a:lnSpc>
                <a:spcPct val="100000"/>
              </a:lnSpc>
              <a:spcBef>
                <a:spcPts val="0"/>
              </a:spcBef>
              <a:spcAft>
                <a:spcPts val="0"/>
              </a:spcAft>
              <a:buClr>
                <a:schemeClr val="dk1"/>
              </a:buClr>
              <a:buSzPts val="1400"/>
              <a:buFont typeface="Noto Sans Symbols"/>
              <a:buChar char="⮚"/>
            </a:pPr>
            <a:r>
              <a:rPr b="1" i="0" lang="en-US" sz="1400" u="none" cap="none" strike="noStrike">
                <a:solidFill>
                  <a:schemeClr val="dk1"/>
                </a:solidFill>
                <a:latin typeface="Times New Roman"/>
                <a:ea typeface="Times New Roman"/>
                <a:cs typeface="Times New Roman"/>
                <a:sym typeface="Times New Roman"/>
              </a:rPr>
              <a:t>Use Cases: </a:t>
            </a:r>
            <a:r>
              <a:rPr b="0" i="0" lang="en-US" sz="1400" u="none" cap="none" strike="noStrike">
                <a:solidFill>
                  <a:schemeClr val="dk1"/>
                </a:solidFill>
                <a:latin typeface="Times New Roman"/>
                <a:ea typeface="Times New Roman"/>
                <a:cs typeface="Times New Roman"/>
                <a:sym typeface="Times New Roman"/>
              </a:rPr>
              <a:t>Perfect for robotics education, personal STEM projects, hobby robotics, classroom demonstrations, and experimentation on various surfaces.</a:t>
            </a:r>
            <a:endParaRPr b="0"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5"/>
          <p:cNvSpPr txBox="1"/>
          <p:nvPr>
            <p:ph type="title"/>
          </p:nvPr>
        </p:nvSpPr>
        <p:spPr>
          <a:xfrm>
            <a:off x="291906" y="303374"/>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Problem Statement</a:t>
            </a:r>
            <a:endParaRPr b="1" sz="2665">
              <a:latin typeface="Times New Roman"/>
              <a:ea typeface="Times New Roman"/>
              <a:cs typeface="Times New Roman"/>
              <a:sym typeface="Times New Roman"/>
            </a:endParaRPr>
          </a:p>
        </p:txBody>
      </p:sp>
      <p:sp>
        <p:nvSpPr>
          <p:cNvPr id="99" name="Google Shape;99;p5"/>
          <p:cNvSpPr txBox="1"/>
          <p:nvPr>
            <p:ph idx="1" type="body"/>
          </p:nvPr>
        </p:nvSpPr>
        <p:spPr>
          <a:xfrm>
            <a:off x="364490" y="944245"/>
            <a:ext cx="8375650" cy="3914140"/>
          </a:xfrm>
          <a:prstGeom prst="rect">
            <a:avLst/>
          </a:prstGeom>
          <a:noFill/>
          <a:ln>
            <a:noFill/>
          </a:ln>
        </p:spPr>
        <p:txBody>
          <a:bodyPr anchorCtr="0" anchor="ctr" bIns="45700" lIns="91425" spcFirstLastPara="1" rIns="91425" wrap="square" tIns="45700">
            <a:noAutofit/>
          </a:bodyPr>
          <a:lstStyle/>
          <a:p>
            <a:pPr indent="-285750" lvl="0" marL="285750" rtl="0" algn="just">
              <a:lnSpc>
                <a:spcPct val="100000"/>
              </a:lnSpc>
              <a:spcBef>
                <a:spcPts val="0"/>
              </a:spcBef>
              <a:spcAft>
                <a:spcPts val="0"/>
              </a:spcAft>
              <a:buClr>
                <a:schemeClr val="dk1"/>
              </a:buClr>
              <a:buSzPts val="1800"/>
              <a:buChar char="●"/>
            </a:pPr>
            <a:r>
              <a:rPr b="0" i="0" lang="en-US" sz="1400" u="none" cap="none" strike="noStrike">
                <a:solidFill>
                  <a:schemeClr val="dk1"/>
                </a:solidFill>
                <a:latin typeface="Times New Roman"/>
                <a:ea typeface="Times New Roman"/>
                <a:cs typeface="Times New Roman"/>
                <a:sym typeface="Times New Roman"/>
              </a:rPr>
              <a:t>In today’s learning environments, educational robots are becoming popular tools to teach programming, electronics, and mechanical design. However, most of these robots rely on wheels for movement, which limits both their physical interactivity and their ability to simulate real-world walking mechanisms.</a:t>
            </a:r>
            <a:endParaRPr b="0" i="0" sz="1400" u="none" cap="none" strike="noStrike">
              <a:solidFill>
                <a:schemeClr val="dk1"/>
              </a:solidFill>
              <a:latin typeface="Times New Roman"/>
              <a:ea typeface="Times New Roman"/>
              <a:cs typeface="Times New Roman"/>
              <a:sym typeface="Times New Roman"/>
            </a:endParaRPr>
          </a:p>
          <a:p>
            <a:pPr indent="-171450" lvl="0" marL="285750" rtl="0" algn="just">
              <a:lnSpc>
                <a:spcPct val="100000"/>
              </a:lnSpc>
              <a:spcBef>
                <a:spcPts val="0"/>
              </a:spcBef>
              <a:spcAft>
                <a:spcPts val="0"/>
              </a:spcAft>
              <a:buClr>
                <a:schemeClr val="dk1"/>
              </a:buClr>
              <a:buSzPts val="1800"/>
              <a:buNone/>
            </a:pPr>
            <a:r>
              <a:t/>
            </a:r>
            <a:endParaRPr b="0" i="0" sz="1400" u="none" cap="none" strike="noStrike">
              <a:solidFill>
                <a:schemeClr val="dk1"/>
              </a:solidFill>
              <a:latin typeface="Times New Roman"/>
              <a:ea typeface="Times New Roman"/>
              <a:cs typeface="Times New Roman"/>
              <a:sym typeface="Times New Roman"/>
            </a:endParaRPr>
          </a:p>
          <a:p>
            <a:pPr indent="-285750" lvl="0" marL="285750" rtl="0" algn="just">
              <a:lnSpc>
                <a:spcPct val="100000"/>
              </a:lnSpc>
              <a:spcBef>
                <a:spcPts val="0"/>
              </a:spcBef>
              <a:spcAft>
                <a:spcPts val="0"/>
              </a:spcAft>
              <a:buClr>
                <a:schemeClr val="dk1"/>
              </a:buClr>
              <a:buSzPts val="1800"/>
              <a:buChar char="●"/>
            </a:pPr>
            <a:r>
              <a:rPr b="0" i="0" lang="en-US" sz="1400" u="none" cap="none" strike="noStrike">
                <a:solidFill>
                  <a:schemeClr val="dk1"/>
                </a:solidFill>
                <a:latin typeface="Times New Roman"/>
                <a:ea typeface="Times New Roman"/>
                <a:cs typeface="Times New Roman"/>
                <a:sym typeface="Times New Roman"/>
              </a:rPr>
              <a:t>Additionally, many such platforms are costly, involve complex assembly, and are often not adaptable to different types of surfaces, restricting their use to flat, smooth floors. This makes it difficult for students and beginners to explore true robotic motion, especially in budget-constrained educational institutions or rural areas.</a:t>
            </a:r>
            <a:endParaRPr b="0" i="0" sz="1400" u="none" cap="none" strike="noStrike">
              <a:solidFill>
                <a:schemeClr val="dk1"/>
              </a:solidFill>
              <a:latin typeface="Times New Roman"/>
              <a:ea typeface="Times New Roman"/>
              <a:cs typeface="Times New Roman"/>
              <a:sym typeface="Times New Roman"/>
            </a:endParaRPr>
          </a:p>
          <a:p>
            <a:pPr indent="-171450" lvl="0" marL="285750" rtl="0" algn="just">
              <a:lnSpc>
                <a:spcPct val="100000"/>
              </a:lnSpc>
              <a:spcBef>
                <a:spcPts val="0"/>
              </a:spcBef>
              <a:spcAft>
                <a:spcPts val="0"/>
              </a:spcAft>
              <a:buClr>
                <a:schemeClr val="dk1"/>
              </a:buClr>
              <a:buSzPts val="1800"/>
              <a:buNone/>
            </a:pPr>
            <a:r>
              <a:t/>
            </a:r>
            <a:endParaRPr b="0" i="0" sz="1400" u="none" cap="none" strike="noStrike">
              <a:solidFill>
                <a:schemeClr val="dk1"/>
              </a:solidFill>
              <a:latin typeface="Times New Roman"/>
              <a:ea typeface="Times New Roman"/>
              <a:cs typeface="Times New Roman"/>
              <a:sym typeface="Times New Roman"/>
            </a:endParaRPr>
          </a:p>
          <a:p>
            <a:pPr indent="-285750" lvl="0" marL="285750" rtl="0" algn="just">
              <a:lnSpc>
                <a:spcPct val="100000"/>
              </a:lnSpc>
              <a:spcBef>
                <a:spcPts val="0"/>
              </a:spcBef>
              <a:spcAft>
                <a:spcPts val="0"/>
              </a:spcAft>
              <a:buClr>
                <a:schemeClr val="dk1"/>
              </a:buClr>
              <a:buSzPts val="1800"/>
              <a:buChar char="●"/>
            </a:pPr>
            <a:r>
              <a:rPr b="0" i="0" lang="en-US" sz="1400" u="none" cap="none" strike="noStrike">
                <a:solidFill>
                  <a:schemeClr val="dk1"/>
                </a:solidFill>
                <a:latin typeface="Times New Roman"/>
                <a:ea typeface="Times New Roman"/>
                <a:cs typeface="Times New Roman"/>
                <a:sym typeface="Times New Roman"/>
              </a:rPr>
              <a:t>Furthermore, many robots lack wireless control options and depend on external PCs or tethered setups, which reduces portability and hands-on engagement during classroom activities. There is a growing need for a simple, cost-effective, Bluetooth-controlled robot that can demonstrate legged locomotion using minimal hardware, while still being engaging, easy to build, and capable of moving on varied indoor surfaces.</a:t>
            </a:r>
            <a:endParaRPr b="0" i="0" sz="1400" u="none" cap="none" strike="noStrike">
              <a:solidFill>
                <a:schemeClr val="dk1"/>
              </a:solidFill>
              <a:latin typeface="Times New Roman"/>
              <a:ea typeface="Times New Roman"/>
              <a:cs typeface="Times New Roman"/>
              <a:sym typeface="Times New Roman"/>
            </a:endParaRPr>
          </a:p>
          <a:p>
            <a:pPr indent="-171450" lvl="0" marL="285750" rtl="0" algn="just">
              <a:lnSpc>
                <a:spcPct val="100000"/>
              </a:lnSpc>
              <a:spcBef>
                <a:spcPts val="0"/>
              </a:spcBef>
              <a:spcAft>
                <a:spcPts val="0"/>
              </a:spcAft>
              <a:buClr>
                <a:schemeClr val="dk1"/>
              </a:buClr>
              <a:buSzPts val="1800"/>
              <a:buNone/>
            </a:pPr>
            <a:r>
              <a:t/>
            </a:r>
            <a:endParaRPr b="0" i="0" sz="1400" u="none" cap="none" strike="noStrike">
              <a:solidFill>
                <a:schemeClr val="dk1"/>
              </a:solidFill>
              <a:latin typeface="Times New Roman"/>
              <a:ea typeface="Times New Roman"/>
              <a:cs typeface="Times New Roman"/>
              <a:sym typeface="Times New Roman"/>
            </a:endParaRPr>
          </a:p>
          <a:p>
            <a:pPr indent="-285750" lvl="0" marL="285750" rtl="0" algn="just">
              <a:lnSpc>
                <a:spcPct val="100000"/>
              </a:lnSpc>
              <a:spcBef>
                <a:spcPts val="0"/>
              </a:spcBef>
              <a:spcAft>
                <a:spcPts val="0"/>
              </a:spcAft>
              <a:buClr>
                <a:schemeClr val="dk1"/>
              </a:buClr>
              <a:buSzPts val="1800"/>
              <a:buChar char="●"/>
            </a:pPr>
            <a:r>
              <a:rPr b="0" i="0" lang="en-US" sz="1400" u="none" cap="none" strike="noStrike">
                <a:solidFill>
                  <a:schemeClr val="dk1"/>
                </a:solidFill>
                <a:latin typeface="Times New Roman"/>
                <a:ea typeface="Times New Roman"/>
                <a:cs typeface="Times New Roman"/>
                <a:sym typeface="Times New Roman"/>
              </a:rPr>
              <a:t>The Bluetooth-Controlled Four-Legged Spider Robot addresses these issues by offering a low-cost, programmable, and app-controlled platform that mimics spider-like walking with only two motors—ideal for students, hobbyists, and educators alike.</a:t>
            </a:r>
            <a:endParaRPr b="0"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6"/>
          <p:cNvSpPr txBox="1"/>
          <p:nvPr>
            <p:ph type="title"/>
          </p:nvPr>
        </p:nvSpPr>
        <p:spPr>
          <a:xfrm>
            <a:off x="311785" y="229870"/>
            <a:ext cx="8520430" cy="451485"/>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User Needs</a:t>
            </a:r>
            <a:endParaRPr b="1" sz="2665">
              <a:latin typeface="Times New Roman"/>
              <a:ea typeface="Times New Roman"/>
              <a:cs typeface="Times New Roman"/>
              <a:sym typeface="Times New Roman"/>
            </a:endParaRPr>
          </a:p>
        </p:txBody>
      </p:sp>
      <p:sp>
        <p:nvSpPr>
          <p:cNvPr id="105" name="Google Shape;105;p6"/>
          <p:cNvSpPr txBox="1"/>
          <p:nvPr>
            <p:ph idx="1" type="body"/>
          </p:nvPr>
        </p:nvSpPr>
        <p:spPr>
          <a:xfrm>
            <a:off x="217170" y="903605"/>
            <a:ext cx="8520430" cy="3887470"/>
          </a:xfrm>
          <a:prstGeom prst="rect">
            <a:avLst/>
          </a:prstGeom>
          <a:solidFill>
            <a:schemeClr val="lt1"/>
          </a:solid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chemeClr val="dk1"/>
              </a:buClr>
              <a:buSzPts val="1512"/>
              <a:buFont typeface="Noto Sans Symbols"/>
              <a:buChar char="⮚"/>
            </a:pPr>
            <a:r>
              <a:rPr lang="en-US" sz="1400">
                <a:solidFill>
                  <a:schemeClr val="dk1"/>
                </a:solidFill>
                <a:latin typeface="Times New Roman"/>
                <a:ea typeface="Times New Roman"/>
                <a:cs typeface="Times New Roman"/>
                <a:sym typeface="Times New Roman"/>
              </a:rPr>
              <a:t>Students, educators, and hobbyists need affordable, hands-on tools that make learning robotics both engaging and accessible. Most existing platforms are either expensive, too complex for beginners, or limited to wheel-based motion. Users are looking for a robot that is simple to assemble, easy to program, and fun to operate—especially one that simulates walking using legged movement rather than traditional wheels. They also expect the robot to work on different surfaces like classroom floors, tiles, or wood without getting stuck, making it more versatile for real-world testing and demonstration.</a:t>
            </a:r>
            <a:endParaRPr sz="1400">
              <a:solidFill>
                <a:schemeClr val="dk1"/>
              </a:solidFill>
              <a:latin typeface="Times New Roman"/>
              <a:ea typeface="Times New Roman"/>
              <a:cs typeface="Times New Roman"/>
              <a:sym typeface="Times New Roman"/>
            </a:endParaRPr>
          </a:p>
          <a:p>
            <a:pPr indent="-246888" lvl="0" marL="457200" rtl="0" algn="l">
              <a:lnSpc>
                <a:spcPct val="115000"/>
              </a:lnSpc>
              <a:spcBef>
                <a:spcPts val="0"/>
              </a:spcBef>
              <a:spcAft>
                <a:spcPts val="0"/>
              </a:spcAft>
              <a:buClr>
                <a:schemeClr val="dk1"/>
              </a:buClr>
              <a:buSzPts val="1512"/>
              <a:buFont typeface="Noto Sans Symbols"/>
              <a:buNone/>
            </a:pPr>
            <a:r>
              <a:t/>
            </a:r>
            <a:endParaRPr sz="14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chemeClr val="dk1"/>
              </a:buClr>
              <a:buSzPts val="1512"/>
              <a:buFont typeface="Noto Sans Symbols"/>
              <a:buChar char="⮚"/>
            </a:pPr>
            <a:r>
              <a:rPr lang="en-US" sz="1400">
                <a:solidFill>
                  <a:schemeClr val="dk1"/>
                </a:solidFill>
                <a:latin typeface="Times New Roman"/>
                <a:ea typeface="Times New Roman"/>
                <a:cs typeface="Times New Roman"/>
                <a:sym typeface="Times New Roman"/>
              </a:rPr>
              <a:t>In addition, users want wireless control options like Bluetooth to operate the robot remotely through a mobile app, making the experience more interactive and less restricted by cables or external hardware. Portability is also a key need, as educators often move tools between classrooms or learning sessions. The ideal robot should also support future expansion—such as adding sensors or automation—so that learners can keep building on the same platform as their skills grow. Overall, there is a strong demand for a cost-effective, mobile, and interactive spider robot that blends mechanical creativity with digital control in a fun and educational way.</a:t>
            </a:r>
            <a:endParaRPr sz="1400">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7"/>
          <p:cNvSpPr txBox="1"/>
          <p:nvPr>
            <p:ph type="title"/>
          </p:nvPr>
        </p:nvSpPr>
        <p:spPr>
          <a:xfrm>
            <a:off x="311700" y="311898"/>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lang="en-US" sz="2665">
                <a:latin typeface="Times New Roman"/>
                <a:ea typeface="Times New Roman"/>
                <a:cs typeface="Times New Roman"/>
                <a:sym typeface="Times New Roman"/>
              </a:rPr>
              <a:t>Roles and Responsibilities</a:t>
            </a:r>
            <a:endParaRPr sz="2665">
              <a:latin typeface="Times New Roman"/>
              <a:ea typeface="Times New Roman"/>
              <a:cs typeface="Times New Roman"/>
              <a:sym typeface="Times New Roman"/>
            </a:endParaRPr>
          </a:p>
        </p:txBody>
      </p:sp>
      <p:graphicFrame>
        <p:nvGraphicFramePr>
          <p:cNvPr id="111" name="Google Shape;111;p7"/>
          <p:cNvGraphicFramePr/>
          <p:nvPr/>
        </p:nvGraphicFramePr>
        <p:xfrm>
          <a:off x="676275" y="875030"/>
          <a:ext cx="3000000" cy="3000000"/>
        </p:xfrm>
        <a:graphic>
          <a:graphicData uri="http://schemas.openxmlformats.org/drawingml/2006/table">
            <a:tbl>
              <a:tblPr>
                <a:noFill/>
                <a:tableStyleId>{6C603764-7B62-4302-8C75-96F9B6686F56}</a:tableStyleId>
              </a:tblPr>
              <a:tblGrid>
                <a:gridCol w="3385825"/>
                <a:gridCol w="4770125"/>
              </a:tblGrid>
              <a:tr h="434975">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solidFill>
                            <a:schemeClr val="dk1"/>
                          </a:solidFill>
                          <a:latin typeface="Times New Roman"/>
                          <a:ea typeface="Times New Roman"/>
                          <a:cs typeface="Times New Roman"/>
                          <a:sym typeface="Times New Roman"/>
                        </a:rPr>
                        <a:t>Role</a:t>
                      </a:r>
                      <a:endParaRPr b="1"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solidFill>
                            <a:schemeClr val="dk1"/>
                          </a:solidFill>
                          <a:latin typeface="Times New Roman"/>
                          <a:ea typeface="Times New Roman"/>
                          <a:cs typeface="Times New Roman"/>
                          <a:sym typeface="Times New Roman"/>
                        </a:rPr>
                        <a:t>Responsibilities</a:t>
                      </a:r>
                      <a:endParaRPr b="1"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40375">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solidFill>
                            <a:schemeClr val="dk1"/>
                          </a:solidFill>
                          <a:latin typeface="Times New Roman"/>
                          <a:ea typeface="Times New Roman"/>
                          <a:cs typeface="Times New Roman"/>
                          <a:sym typeface="Times New Roman"/>
                        </a:rPr>
                        <a:t>Project Designer</a:t>
                      </a:r>
                      <a:endParaRPr b="1"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solidFill>
                            <a:schemeClr val="dk1"/>
                          </a:solidFill>
                          <a:latin typeface="Times New Roman"/>
                          <a:ea typeface="Times New Roman"/>
                          <a:cs typeface="Times New Roman"/>
                          <a:sym typeface="Times New Roman"/>
                        </a:rPr>
                        <a:t>Designed the robot’s overall structure, leg mechanism, and placement of all key components.</a:t>
                      </a:r>
                      <a:endParaRPr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6355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solidFill>
                            <a:schemeClr val="dk1"/>
                          </a:solidFill>
                          <a:latin typeface="Times New Roman"/>
                          <a:ea typeface="Times New Roman"/>
                          <a:cs typeface="Times New Roman"/>
                          <a:sym typeface="Times New Roman"/>
                        </a:rPr>
                        <a:t>Embedded Systems Developer</a:t>
                      </a:r>
                      <a:endParaRPr b="1"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 Programmed the Arduino Nano for motor control,     Bluetooth command handling, and input logic.</a:t>
                      </a:r>
                      <a:endParaRPr sz="1400" u="none" cap="none" strike="noStrike">
                        <a:latin typeface="Times New Roman"/>
                        <a:ea typeface="Times New Roman"/>
                        <a:cs typeface="Times New Roman"/>
                        <a:sym typeface="Times New Roman"/>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39125">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solidFill>
                            <a:schemeClr val="dk1"/>
                          </a:solidFill>
                          <a:latin typeface="Times New Roman"/>
                          <a:ea typeface="Times New Roman"/>
                          <a:cs typeface="Times New Roman"/>
                          <a:sym typeface="Times New Roman"/>
                        </a:rPr>
                        <a:t>Hardware Assembler</a:t>
                      </a:r>
                      <a:endParaRPr b="1"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solidFill>
                            <a:schemeClr val="dk1"/>
                          </a:solidFill>
                          <a:latin typeface="Times New Roman"/>
                          <a:ea typeface="Times New Roman"/>
                          <a:cs typeface="Times New Roman"/>
                          <a:sym typeface="Times New Roman"/>
                        </a:rPr>
                        <a:t>Assembled BO motors, motor driver (L298N), HC-05 Bluetooth module, battery holder, and wiring.</a:t>
                      </a:r>
                      <a:endParaRPr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40375">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solidFill>
                            <a:schemeClr val="dk1"/>
                          </a:solidFill>
                          <a:latin typeface="Times New Roman"/>
                          <a:ea typeface="Times New Roman"/>
                          <a:cs typeface="Times New Roman"/>
                          <a:sym typeface="Times New Roman"/>
                        </a:rPr>
                        <a:t>Bluetooth App Integrator</a:t>
                      </a:r>
                      <a:endParaRPr b="1"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solidFill>
                            <a:schemeClr val="dk1"/>
                          </a:solidFill>
                          <a:latin typeface="Times New Roman"/>
                          <a:ea typeface="Times New Roman"/>
                          <a:cs typeface="Times New Roman"/>
                          <a:sym typeface="Times New Roman"/>
                        </a:rPr>
                        <a:t>Configured and tested the Serial Bluetooth Terminal app to wirelessly control robot movements.</a:t>
                      </a:r>
                      <a:endParaRPr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3975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solidFill>
                            <a:schemeClr val="dk1"/>
                          </a:solidFill>
                          <a:latin typeface="Times New Roman"/>
                          <a:ea typeface="Times New Roman"/>
                          <a:cs typeface="Times New Roman"/>
                          <a:sym typeface="Times New Roman"/>
                        </a:rPr>
                        <a:t>Surface Tester</a:t>
                      </a:r>
                      <a:endParaRPr b="1"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solidFill>
                            <a:schemeClr val="dk1"/>
                          </a:solidFill>
                          <a:latin typeface="Times New Roman"/>
                          <a:ea typeface="Times New Roman"/>
                          <a:cs typeface="Times New Roman"/>
                          <a:sym typeface="Times New Roman"/>
                        </a:rPr>
                        <a:t>Verified movement on various surfaces (tile, wood, paper) and fine-tuned leg coordination.</a:t>
                      </a:r>
                      <a:endParaRPr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53975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solidFill>
                            <a:schemeClr val="dk1"/>
                          </a:solidFill>
                          <a:latin typeface="Times New Roman"/>
                          <a:ea typeface="Times New Roman"/>
                          <a:cs typeface="Times New Roman"/>
                          <a:sym typeface="Times New Roman"/>
                        </a:rPr>
                        <a:t>Stability &amp; Performance Debugger</a:t>
                      </a:r>
                      <a:endParaRPr b="1"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400"/>
                        <a:buFont typeface="Arial"/>
                        <a:buNone/>
                      </a:pPr>
                      <a:r>
                        <a:rPr lang="en-US" sz="1400" u="none" cap="none" strike="noStrike">
                          <a:solidFill>
                            <a:schemeClr val="dk1"/>
                          </a:solidFill>
                          <a:latin typeface="Times New Roman"/>
                          <a:ea typeface="Times New Roman"/>
                          <a:cs typeface="Times New Roman"/>
                          <a:sym typeface="Times New Roman"/>
                        </a:rPr>
                        <a:t>Identified and fixed issues related to motion accuracy, turning, and Bluetooth responsiveness.</a:t>
                      </a:r>
                      <a:endParaRPr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59100">
                <a:tc>
                  <a:txBody>
                    <a:bodyPr/>
                    <a:lstStyle/>
                    <a:p>
                      <a:pPr indent="0" lvl="0" marL="0" marR="0" rtl="0" algn="l">
                        <a:lnSpc>
                          <a:spcPct val="100000"/>
                        </a:lnSpc>
                        <a:spcBef>
                          <a:spcPts val="0"/>
                        </a:spcBef>
                        <a:spcAft>
                          <a:spcPts val="0"/>
                        </a:spcAft>
                        <a:buClr>
                          <a:srgbClr val="000000"/>
                        </a:buClr>
                        <a:buSzPts val="1400"/>
                        <a:buFont typeface="Arial"/>
                        <a:buNone/>
                      </a:pPr>
                      <a:r>
                        <a:rPr b="1" lang="en-US" sz="1400" u="none" cap="none" strike="noStrike">
                          <a:solidFill>
                            <a:schemeClr val="dk1"/>
                          </a:solidFill>
                          <a:latin typeface="Times New Roman"/>
                          <a:ea typeface="Times New Roman"/>
                          <a:cs typeface="Times New Roman"/>
                          <a:sym typeface="Times New Roman"/>
                        </a:rPr>
                        <a:t>Documentation &amp; Media Lead</a:t>
                      </a:r>
                      <a:endParaRPr b="1" sz="1400" u="none" cap="none" strike="noStrike">
                        <a:solidFill>
                          <a:schemeClr val="dk1"/>
                        </a:solidFill>
                        <a:latin typeface="Times New Roman"/>
                        <a:ea typeface="Times New Roman"/>
                        <a:cs typeface="Times New Roman"/>
                        <a:sym typeface="Times New Roman"/>
                      </a:endParaRPr>
                    </a:p>
                  </a:txBody>
                  <a:tcPr marT="35100" marB="35100" marR="70200" marL="7020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lang="en-US" sz="1400" u="none" cap="none" strike="noStrike">
                          <a:latin typeface="Times New Roman"/>
                          <a:ea typeface="Times New Roman"/>
                          <a:cs typeface="Times New Roman"/>
                          <a:sym typeface="Times New Roman"/>
                        </a:rPr>
                        <a:t>Prepared all technical documents, diagrams, and presentation slides for academic review and display.</a:t>
                      </a:r>
                      <a:endParaRPr sz="1400" u="none" cap="none" strike="noStrike">
                        <a:latin typeface="Times New Roman"/>
                        <a:ea typeface="Times New Roman"/>
                        <a:cs typeface="Times New Roman"/>
                        <a:sym typeface="Times New Roman"/>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8"/>
          <p:cNvSpPr txBox="1"/>
          <p:nvPr/>
        </p:nvSpPr>
        <p:spPr>
          <a:xfrm>
            <a:off x="308974" y="215496"/>
            <a:ext cx="3131700" cy="56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800"/>
              <a:buFont typeface="Arial"/>
              <a:buNone/>
            </a:pPr>
            <a:r>
              <a:rPr b="1" i="0" lang="en-US" sz="2400" u="none" cap="none" strike="noStrike">
                <a:solidFill>
                  <a:schemeClr val="dk1"/>
                </a:solidFill>
                <a:latin typeface="Times New Roman"/>
                <a:ea typeface="Times New Roman"/>
                <a:cs typeface="Times New Roman"/>
                <a:sym typeface="Times New Roman"/>
              </a:rPr>
              <a:t>Gantt Chart</a:t>
            </a:r>
            <a:endParaRPr b="1" i="0" sz="2400" u="none" cap="none" strike="noStrike">
              <a:solidFill>
                <a:schemeClr val="dk1"/>
              </a:solidFill>
              <a:latin typeface="Times New Roman"/>
              <a:ea typeface="Times New Roman"/>
              <a:cs typeface="Times New Roman"/>
              <a:sym typeface="Times New Roman"/>
            </a:endParaRPr>
          </a:p>
        </p:txBody>
      </p:sp>
      <p:graphicFrame>
        <p:nvGraphicFramePr>
          <p:cNvPr id="117" name="Google Shape;117;p8"/>
          <p:cNvGraphicFramePr/>
          <p:nvPr/>
        </p:nvGraphicFramePr>
        <p:xfrm>
          <a:off x="464170" y="780696"/>
          <a:ext cx="3000000" cy="3000000"/>
        </p:xfrm>
        <a:graphic>
          <a:graphicData uri="http://schemas.openxmlformats.org/drawingml/2006/table">
            <a:tbl>
              <a:tblPr>
                <a:noFill/>
                <a:tableStyleId>{6C603764-7B62-4302-8C75-96F9B6686F56}</a:tableStyleId>
              </a:tblPr>
              <a:tblGrid>
                <a:gridCol w="2072000"/>
                <a:gridCol w="583850"/>
                <a:gridCol w="583850"/>
                <a:gridCol w="583850"/>
                <a:gridCol w="583850"/>
                <a:gridCol w="583850"/>
                <a:gridCol w="583850"/>
                <a:gridCol w="583850"/>
                <a:gridCol w="583850"/>
                <a:gridCol w="583850"/>
                <a:gridCol w="661525"/>
              </a:tblGrid>
              <a:tr h="228100">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Task</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1</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2</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3</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4</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5</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6</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7</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8</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9</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Week 10</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70650">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Requirement Identification</a:t>
                      </a:r>
                      <a:endParaRPr b="1"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30000">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Component Selection &amp; Research</a:t>
                      </a:r>
                      <a:endParaRPr b="1"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31775">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Mechanical Design of Spider Structure</a:t>
                      </a:r>
                      <a:endParaRPr b="1"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70650">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Circuit Design &amp; Wiring Plan</a:t>
                      </a:r>
                      <a:endParaRPr b="1"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54000">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Hardware Assembly (Motors, Legs, Chassis)</a:t>
                      </a:r>
                      <a:endParaRPr b="1"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270650">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Arduino Programming for Movement</a:t>
                      </a:r>
                      <a:endParaRPr b="1"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31775">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Bluetooth Module (HC-05) Integration</a:t>
                      </a:r>
                      <a:endParaRPr b="1"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38775">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Movement Testing on Multiple Surfaces</a:t>
                      </a:r>
                      <a:endParaRPr b="1"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30000">
                <a:tc>
                  <a:txBody>
                    <a:bodyPr/>
                    <a:lstStyle/>
                    <a:p>
                      <a:pPr indent="0" lvl="0" marL="0" marR="0" rtl="0" algn="l">
                        <a:lnSpc>
                          <a:spcPct val="100000"/>
                        </a:lnSpc>
                        <a:spcBef>
                          <a:spcPts val="0"/>
                        </a:spcBef>
                        <a:spcAft>
                          <a:spcPts val="0"/>
                        </a:spcAft>
                        <a:buNone/>
                      </a:pPr>
                      <a:r>
                        <a:rPr b="1" lang="en-US" sz="1100" u="none" cap="none" strike="noStrike">
                          <a:latin typeface="Times New Roman"/>
                          <a:ea typeface="Times New Roman"/>
                          <a:cs typeface="Times New Roman"/>
                          <a:sym typeface="Times New Roman"/>
                        </a:rPr>
                        <a:t>Troubleshooting &amp; Stability Adjustments</a:t>
                      </a:r>
                      <a:endParaRPr b="1" sz="1100" u="none" cap="none" strike="noStrike">
                        <a:latin typeface="Times New Roman"/>
                        <a:ea typeface="Times New Roman"/>
                        <a:cs typeface="Times New Roman"/>
                        <a:sym typeface="Times New Roman"/>
                      </a:endParaRPr>
                    </a:p>
                  </a:txBody>
                  <a:tcPr marT="0" marB="0" marR="0" marL="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430000">
                <a:tc>
                  <a:txBody>
                    <a:bodyPr/>
                    <a:lstStyle/>
                    <a:p>
                      <a:pPr indent="0" lvl="0" marL="0" marR="0" rtl="0" algn="l">
                        <a:lnSpc>
                          <a:spcPct val="100000"/>
                        </a:lnSpc>
                        <a:spcBef>
                          <a:spcPts val="0"/>
                        </a:spcBef>
                        <a:spcAft>
                          <a:spcPts val="0"/>
                        </a:spcAft>
                        <a:buClr>
                          <a:srgbClr val="000000"/>
                        </a:buClr>
                        <a:buSzPts val="1200"/>
                        <a:buFont typeface="Arial"/>
                        <a:buNone/>
                      </a:pPr>
                      <a:r>
                        <a:rPr b="1" lang="en-US" sz="1200" u="none" cap="none" strike="noStrike">
                          <a:latin typeface="Times New Roman"/>
                          <a:ea typeface="Times New Roman"/>
                          <a:cs typeface="Times New Roman"/>
                          <a:sym typeface="Times New Roman"/>
                        </a:rPr>
                        <a:t>Final Testing with Mobile App Control</a:t>
                      </a:r>
                      <a:endParaRPr b="1"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1200"/>
                        <a:buFont typeface="Arial"/>
                        <a:buNone/>
                      </a:pPr>
                      <a:r>
                        <a:rPr lang="en-US" sz="1200" u="none" cap="none" strike="noStrike">
                          <a:latin typeface="Times New Roman"/>
                          <a:ea typeface="Times New Roman"/>
                          <a:cs typeface="Times New Roman"/>
                          <a:sym typeface="Times New Roman"/>
                        </a:rPr>
                        <a:t>✔️</a:t>
                      </a:r>
                      <a:endParaRPr sz="1200" u="none" cap="none" strike="noStrike">
                        <a:latin typeface="Times New Roman"/>
                        <a:ea typeface="Times New Roman"/>
                        <a:cs typeface="Times New Roman"/>
                        <a:sym typeface="Times New Roman"/>
                      </a:endParaRPr>
                    </a:p>
                  </a:txBody>
                  <a:tcPr marT="11850" marB="11850" marR="23725" marL="23725"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9"/>
          <p:cNvSpPr txBox="1"/>
          <p:nvPr>
            <p:ph type="title"/>
          </p:nvPr>
        </p:nvSpPr>
        <p:spPr>
          <a:xfrm>
            <a:off x="363739" y="207132"/>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000"/>
              <a:buNone/>
            </a:pPr>
            <a:r>
              <a:rPr b="1" lang="en-US" sz="2665">
                <a:latin typeface="Times New Roman"/>
                <a:ea typeface="Times New Roman"/>
                <a:cs typeface="Times New Roman"/>
                <a:sym typeface="Times New Roman"/>
              </a:rPr>
              <a:t>Understanding the user</a:t>
            </a:r>
            <a:br>
              <a:rPr b="1" lang="en-US" sz="2665">
                <a:latin typeface="Times New Roman"/>
                <a:ea typeface="Times New Roman"/>
                <a:cs typeface="Times New Roman"/>
                <a:sym typeface="Times New Roman"/>
              </a:rPr>
            </a:br>
            <a:endParaRPr b="1" sz="2665">
              <a:latin typeface="Times New Roman"/>
              <a:ea typeface="Times New Roman"/>
              <a:cs typeface="Times New Roman"/>
              <a:sym typeface="Times New Roman"/>
            </a:endParaRPr>
          </a:p>
        </p:txBody>
      </p:sp>
      <p:sp>
        <p:nvSpPr>
          <p:cNvPr id="123" name="Google Shape;123;p9"/>
          <p:cNvSpPr txBox="1"/>
          <p:nvPr>
            <p:ph idx="1" type="body"/>
          </p:nvPr>
        </p:nvSpPr>
        <p:spPr>
          <a:xfrm>
            <a:off x="311700" y="1152475"/>
            <a:ext cx="8334212" cy="34164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Clr>
                <a:srgbClr val="0C0C0C"/>
              </a:buClr>
              <a:buSzPts val="2520"/>
              <a:buFont typeface="Arial"/>
              <a:buChar char="•"/>
            </a:pPr>
            <a:r>
              <a:rPr b="1" lang="en-US" sz="1400">
                <a:solidFill>
                  <a:schemeClr val="dk1"/>
                </a:solidFill>
                <a:latin typeface="Times New Roman"/>
                <a:ea typeface="Times New Roman"/>
                <a:cs typeface="Times New Roman"/>
                <a:sym typeface="Times New Roman"/>
              </a:rPr>
              <a:t>Name:</a:t>
            </a:r>
            <a:r>
              <a:rPr lang="en-US" sz="1400">
                <a:solidFill>
                  <a:schemeClr val="dk1"/>
                </a:solidFill>
                <a:latin typeface="Times New Roman"/>
                <a:ea typeface="Times New Roman"/>
                <a:cs typeface="Times New Roman"/>
                <a:sym typeface="Times New Roman"/>
              </a:rPr>
              <a:t> Sruthi V</a:t>
            </a:r>
            <a:endParaRPr sz="14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0C0C0C"/>
              </a:buClr>
              <a:buSzPts val="2520"/>
              <a:buFont typeface="Arial"/>
              <a:buChar char="•"/>
            </a:pPr>
            <a:r>
              <a:rPr b="1" lang="en-US" sz="1400">
                <a:solidFill>
                  <a:schemeClr val="dk1"/>
                </a:solidFill>
                <a:latin typeface="Times New Roman"/>
                <a:ea typeface="Times New Roman"/>
                <a:cs typeface="Times New Roman"/>
                <a:sym typeface="Times New Roman"/>
              </a:rPr>
              <a:t>Age:</a:t>
            </a:r>
            <a:r>
              <a:rPr lang="en-US" sz="1400">
                <a:solidFill>
                  <a:schemeClr val="dk1"/>
                </a:solidFill>
                <a:latin typeface="Times New Roman"/>
                <a:ea typeface="Times New Roman"/>
                <a:cs typeface="Times New Roman"/>
                <a:sym typeface="Times New Roman"/>
              </a:rPr>
              <a:t> 26</a:t>
            </a:r>
            <a:endParaRPr sz="14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0C0C0C"/>
              </a:buClr>
              <a:buSzPts val="2520"/>
              <a:buFont typeface="Arial"/>
              <a:buChar char="•"/>
            </a:pPr>
            <a:r>
              <a:rPr b="1" lang="en-US" sz="1400">
                <a:solidFill>
                  <a:schemeClr val="dk1"/>
                </a:solidFill>
                <a:latin typeface="Times New Roman"/>
                <a:ea typeface="Times New Roman"/>
                <a:cs typeface="Times New Roman"/>
                <a:sym typeface="Times New Roman"/>
              </a:rPr>
              <a:t>Occupation:</a:t>
            </a:r>
            <a:r>
              <a:rPr lang="en-US" sz="1400">
                <a:solidFill>
                  <a:schemeClr val="dk1"/>
                </a:solidFill>
                <a:latin typeface="Times New Roman"/>
                <a:ea typeface="Times New Roman"/>
                <a:cs typeface="Times New Roman"/>
                <a:sym typeface="Times New Roman"/>
              </a:rPr>
              <a:t> STEM &amp; Robotics Instructor </a:t>
            </a:r>
            <a:endParaRPr sz="1400">
              <a:solidFill>
                <a:schemeClr val="dk1"/>
              </a:solidFill>
              <a:latin typeface="Times New Roman"/>
              <a:ea typeface="Times New Roman"/>
              <a:cs typeface="Times New Roman"/>
              <a:sym typeface="Times New Roman"/>
            </a:endParaRPr>
          </a:p>
          <a:p>
            <a:pPr indent="-342900" lvl="0" marL="457200" rtl="0" algn="l">
              <a:lnSpc>
                <a:spcPct val="115000"/>
              </a:lnSpc>
              <a:spcBef>
                <a:spcPts val="0"/>
              </a:spcBef>
              <a:spcAft>
                <a:spcPts val="0"/>
              </a:spcAft>
              <a:buClr>
                <a:srgbClr val="0C0C0C"/>
              </a:buClr>
              <a:buSzPts val="2520"/>
              <a:buFont typeface="Arial"/>
              <a:buChar char="•"/>
            </a:pPr>
            <a:r>
              <a:rPr b="1" lang="en-US" sz="1400">
                <a:solidFill>
                  <a:schemeClr val="dk1"/>
                </a:solidFill>
                <a:latin typeface="Times New Roman"/>
                <a:ea typeface="Times New Roman"/>
                <a:cs typeface="Times New Roman"/>
                <a:sym typeface="Times New Roman"/>
              </a:rPr>
              <a:t>Location:</a:t>
            </a:r>
            <a:r>
              <a:rPr lang="en-US" sz="1400">
                <a:solidFill>
                  <a:schemeClr val="dk1"/>
                </a:solidFill>
                <a:latin typeface="Times New Roman"/>
                <a:ea typeface="Times New Roman"/>
                <a:cs typeface="Times New Roman"/>
                <a:sym typeface="Times New Roman"/>
              </a:rPr>
              <a:t> Bengaluru, Karnataka, India</a:t>
            </a:r>
            <a:endParaRPr sz="1400">
              <a:solidFill>
                <a:schemeClr val="dk1"/>
              </a:solidFill>
              <a:latin typeface="Times New Roman"/>
              <a:ea typeface="Times New Roman"/>
              <a:cs typeface="Times New Roman"/>
              <a:sym typeface="Times New Roman"/>
            </a:endParaRPr>
          </a:p>
          <a:p>
            <a:pPr indent="-182880" lvl="0" marL="457200" rtl="0" algn="l">
              <a:lnSpc>
                <a:spcPct val="115000"/>
              </a:lnSpc>
              <a:spcBef>
                <a:spcPts val="0"/>
              </a:spcBef>
              <a:spcAft>
                <a:spcPts val="0"/>
              </a:spcAft>
              <a:buClr>
                <a:srgbClr val="0C0C0C"/>
              </a:buClr>
              <a:buSzPts val="2520"/>
              <a:buFont typeface="Arial"/>
              <a:buNone/>
            </a:pPr>
            <a:r>
              <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520"/>
              <a:buFont typeface="Arial"/>
              <a:buNone/>
            </a:pPr>
            <a:r>
              <a:rPr b="1" lang="en-US" sz="1400">
                <a:solidFill>
                  <a:schemeClr val="dk1"/>
                </a:solidFill>
                <a:latin typeface="Times New Roman"/>
                <a:ea typeface="Times New Roman"/>
                <a:cs typeface="Times New Roman"/>
                <a:sym typeface="Times New Roman"/>
              </a:rPr>
              <a:t>Needs &amp; Challenges:</a:t>
            </a:r>
            <a:endParaRPr b="1"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520"/>
              <a:buFont typeface="Arial"/>
              <a:buNone/>
            </a:pPr>
            <a:r>
              <a:rPr lang="en-US" sz="1400">
                <a:solidFill>
                  <a:schemeClr val="dk1"/>
                </a:solidFill>
                <a:latin typeface="Times New Roman"/>
                <a:ea typeface="Times New Roman"/>
                <a:cs typeface="Times New Roman"/>
                <a:sym typeface="Times New Roman"/>
              </a:rPr>
              <a:t>Sruthi needs a low-cost, easy-to-build robot to teach students mechanical movement and basic Arduino programming. She prefers Bluetooth control for wireless operation and wants a robot that walks smoothly on surfaces like tiles and wood. Modularity is important so it can be upgraded with sensors or new features over time.</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520"/>
              <a:buFont typeface="Arial"/>
              <a:buNone/>
            </a:pPr>
            <a:r>
              <a:t/>
            </a:r>
            <a:endParaRPr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520"/>
              <a:buFont typeface="Arial"/>
              <a:buNone/>
            </a:pPr>
            <a:r>
              <a:rPr b="1" lang="en-US" sz="1400">
                <a:solidFill>
                  <a:schemeClr val="dk1"/>
                </a:solidFill>
                <a:latin typeface="Times New Roman"/>
                <a:ea typeface="Times New Roman"/>
                <a:cs typeface="Times New Roman"/>
                <a:sym typeface="Times New Roman"/>
              </a:rPr>
              <a:t>Goals:</a:t>
            </a:r>
            <a:endParaRPr b="1" sz="1400">
              <a:solidFill>
                <a:schemeClr val="dk1"/>
              </a:solidFill>
              <a:latin typeface="Times New Roman"/>
              <a:ea typeface="Times New Roman"/>
              <a:cs typeface="Times New Roman"/>
              <a:sym typeface="Times New Roman"/>
            </a:endParaRPr>
          </a:p>
          <a:p>
            <a:pPr indent="0" lvl="0" marL="114300" rtl="0" algn="just">
              <a:lnSpc>
                <a:spcPct val="115000"/>
              </a:lnSpc>
              <a:spcBef>
                <a:spcPts val="0"/>
              </a:spcBef>
              <a:spcAft>
                <a:spcPts val="0"/>
              </a:spcAft>
              <a:buClr>
                <a:srgbClr val="0C0C0C"/>
              </a:buClr>
              <a:buSzPts val="2520"/>
              <a:buFont typeface="Arial"/>
              <a:buNone/>
            </a:pPr>
            <a:r>
              <a:rPr lang="en-US" sz="1400">
                <a:solidFill>
                  <a:schemeClr val="dk1"/>
                </a:solidFill>
                <a:latin typeface="Times New Roman"/>
                <a:ea typeface="Times New Roman"/>
                <a:cs typeface="Times New Roman"/>
                <a:sym typeface="Times New Roman"/>
              </a:rPr>
              <a:t>Sruthi aims to make robotics engaging and hands-on for students by using the four-legged spider robot to demonstrate key concepts. She wants to promote creativity, simplify learning, and build a platform that evolves with students’ skills and classroom needs..</a:t>
            </a:r>
            <a:endParaRPr sz="1400">
              <a:solidFill>
                <a:schemeClr val="dk1"/>
              </a:solidFill>
              <a:latin typeface="Times New Roman"/>
              <a:ea typeface="Times New Roman"/>
              <a:cs typeface="Times New Roman"/>
              <a:sym typeface="Times New Roman"/>
            </a:endParaRPr>
          </a:p>
        </p:txBody>
      </p:sp>
      <p:sp>
        <p:nvSpPr>
          <p:cNvPr id="124" name="Google Shape;124;p9"/>
          <p:cNvSpPr txBox="1"/>
          <p:nvPr/>
        </p:nvSpPr>
        <p:spPr>
          <a:xfrm>
            <a:off x="453483" y="903230"/>
            <a:ext cx="4401015" cy="3054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1" i="0" lang="en-US" sz="1400" u="none" cap="none" strike="noStrike">
                <a:solidFill>
                  <a:schemeClr val="dk1"/>
                </a:solidFill>
                <a:latin typeface="Times New Roman"/>
                <a:ea typeface="Times New Roman"/>
                <a:cs typeface="Times New Roman"/>
                <a:sym typeface="Times New Roman"/>
              </a:rPr>
              <a:t>User Persona 1 – The Robotics Educator</a:t>
            </a:r>
            <a:endParaRPr b="1" i="0" sz="1400" u="none" cap="none" strike="noStrike">
              <a:solidFill>
                <a:schemeClr val="dk1"/>
              </a:solidFill>
              <a:latin typeface="Times New Roman"/>
              <a:ea typeface="Times New Roman"/>
              <a:cs typeface="Times New Roman"/>
              <a:sym typeface="Times New Roman"/>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2025-06-26T19:24:00Z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1EA335C7D9664444A50F5ABA3AC783A1_13</vt:lpwstr>
  </property>
  <property fmtid="{D5CDD505-2E9C-101B-9397-08002B2CF9AE}" pid="3" name="KSOProductBuildVer">
    <vt:lpwstr>1033-12.2.0.21546</vt:lpwstr>
  </property>
</Properties>
</file>